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4" r:id="rId1"/>
  </p:sldMasterIdLst>
  <p:notesMasterIdLst>
    <p:notesMasterId r:id="rId45"/>
  </p:notesMasterIdLst>
  <p:handoutMasterIdLst>
    <p:handoutMasterId r:id="rId46"/>
  </p:handoutMasterIdLst>
  <p:sldIdLst>
    <p:sldId id="256" r:id="rId2"/>
    <p:sldId id="260" r:id="rId3"/>
    <p:sldId id="257" r:id="rId4"/>
    <p:sldId id="258" r:id="rId5"/>
    <p:sldId id="290" r:id="rId6"/>
    <p:sldId id="259" r:id="rId7"/>
    <p:sldId id="261" r:id="rId8"/>
    <p:sldId id="300" r:id="rId9"/>
    <p:sldId id="301" r:id="rId10"/>
    <p:sldId id="264" r:id="rId11"/>
    <p:sldId id="265" r:id="rId12"/>
    <p:sldId id="266" r:id="rId13"/>
    <p:sldId id="304" r:id="rId14"/>
    <p:sldId id="309" r:id="rId15"/>
    <p:sldId id="303" r:id="rId16"/>
    <p:sldId id="267" r:id="rId17"/>
    <p:sldId id="268" r:id="rId18"/>
    <p:sldId id="269" r:id="rId19"/>
    <p:sldId id="270" r:id="rId20"/>
    <p:sldId id="310" r:id="rId21"/>
    <p:sldId id="271" r:id="rId22"/>
    <p:sldId id="306" r:id="rId23"/>
    <p:sldId id="272" r:id="rId24"/>
    <p:sldId id="273" r:id="rId25"/>
    <p:sldId id="274" r:id="rId26"/>
    <p:sldId id="275" r:id="rId27"/>
    <p:sldId id="276" r:id="rId28"/>
    <p:sldId id="263" r:id="rId29"/>
    <p:sldId id="284" r:id="rId30"/>
    <p:sldId id="305" r:id="rId31"/>
    <p:sldId id="277" r:id="rId32"/>
    <p:sldId id="279" r:id="rId33"/>
    <p:sldId id="280" r:id="rId34"/>
    <p:sldId id="282" r:id="rId35"/>
    <p:sldId id="283" r:id="rId36"/>
    <p:sldId id="286" r:id="rId37"/>
    <p:sldId id="287" r:id="rId38"/>
    <p:sldId id="289" r:id="rId39"/>
    <p:sldId id="288" r:id="rId40"/>
    <p:sldId id="298" r:id="rId41"/>
    <p:sldId id="278" r:id="rId42"/>
    <p:sldId id="302" r:id="rId43"/>
    <p:sldId id="299" r:id="rId4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63" autoAdjust="0"/>
    <p:restoredTop sz="86331"/>
  </p:normalViewPr>
  <p:slideViewPr>
    <p:cSldViewPr snapToGrid="0">
      <p:cViewPr varScale="1">
        <p:scale>
          <a:sx n="81" d="100"/>
          <a:sy n="81" d="100"/>
        </p:scale>
        <p:origin x="536"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5288887-1446-4975-A1B6-F2FAAFD83B5C}" type="datetimeFigureOut">
              <a:rPr lang="en-GB" smtClean="0"/>
              <a:t>11/01/2022</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86B6985-F430-4F81-8A4D-F3E85D7AD90C}" type="slidenum">
              <a:rPr lang="en-GB" smtClean="0"/>
              <a:t>‹#›</a:t>
            </a:fld>
            <a:endParaRPr lang="en-GB"/>
          </a:p>
        </p:txBody>
      </p:sp>
    </p:spTree>
    <p:extLst>
      <p:ext uri="{BB962C8B-B14F-4D97-AF65-F5344CB8AC3E}">
        <p14:creationId xmlns:p14="http://schemas.microsoft.com/office/powerpoint/2010/main" val="19853259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C576EAE-9A63-4844-A174-C2BAE17D2356}" type="datetimeFigureOut">
              <a:rPr lang="en-GB" smtClean="0"/>
              <a:t>11/01/2022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415A42C-26D3-4A60-9B68-DCEB580F44A2}" type="slidenum">
              <a:rPr lang="en-GB" smtClean="0"/>
              <a:t>‹#›</a:t>
            </a:fld>
            <a:endParaRPr lang="en-GB"/>
          </a:p>
        </p:txBody>
      </p:sp>
    </p:spTree>
    <p:extLst>
      <p:ext uri="{BB962C8B-B14F-4D97-AF65-F5344CB8AC3E}">
        <p14:creationId xmlns:p14="http://schemas.microsoft.com/office/powerpoint/2010/main" val="3374004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Share the marking sheets</a:t>
            </a:r>
          </a:p>
        </p:txBody>
      </p:sp>
      <p:sp>
        <p:nvSpPr>
          <p:cNvPr id="4" name="Slide Number Placeholder 3"/>
          <p:cNvSpPr>
            <a:spLocks noGrp="1"/>
          </p:cNvSpPr>
          <p:nvPr>
            <p:ph type="sldNum" sz="quarter" idx="10"/>
          </p:nvPr>
        </p:nvSpPr>
        <p:spPr/>
        <p:txBody>
          <a:bodyPr/>
          <a:lstStyle/>
          <a:p>
            <a:fld id="{5415A42C-26D3-4A60-9B68-DCEB580F44A2}" type="slidenum">
              <a:rPr lang="en-GB" smtClean="0"/>
              <a:t>5</a:t>
            </a:fld>
            <a:endParaRPr lang="en-GB"/>
          </a:p>
        </p:txBody>
      </p:sp>
    </p:spTree>
    <p:extLst>
      <p:ext uri="{BB962C8B-B14F-4D97-AF65-F5344CB8AC3E}">
        <p14:creationId xmlns:p14="http://schemas.microsoft.com/office/powerpoint/2010/main" val="3503931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15A42C-26D3-4A60-9B68-DCEB580F44A2}" type="slidenum">
              <a:rPr lang="en-GB" smtClean="0"/>
              <a:t>15</a:t>
            </a:fld>
            <a:endParaRPr lang="en-GB"/>
          </a:p>
        </p:txBody>
      </p:sp>
    </p:spTree>
    <p:extLst>
      <p:ext uri="{BB962C8B-B14F-4D97-AF65-F5344CB8AC3E}">
        <p14:creationId xmlns:p14="http://schemas.microsoft.com/office/powerpoint/2010/main" val="3994766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Handout of Recording</a:t>
            </a:r>
            <a:r>
              <a:rPr lang="en-GB" baseline="0" dirty="0"/>
              <a:t> </a:t>
            </a:r>
            <a:r>
              <a:rPr lang="en-GB" dirty="0"/>
              <a:t>Submissions form</a:t>
            </a:r>
          </a:p>
        </p:txBody>
      </p:sp>
      <p:sp>
        <p:nvSpPr>
          <p:cNvPr id="4" name="Slide Number Placeholder 3"/>
          <p:cNvSpPr>
            <a:spLocks noGrp="1"/>
          </p:cNvSpPr>
          <p:nvPr>
            <p:ph type="sldNum" sz="quarter" idx="10"/>
          </p:nvPr>
        </p:nvSpPr>
        <p:spPr/>
        <p:txBody>
          <a:bodyPr/>
          <a:lstStyle/>
          <a:p>
            <a:fld id="{5415A42C-26D3-4A60-9B68-DCEB580F44A2}" type="slidenum">
              <a:rPr lang="en-GB" smtClean="0"/>
              <a:t>28</a:t>
            </a:fld>
            <a:endParaRPr lang="en-GB"/>
          </a:p>
        </p:txBody>
      </p:sp>
    </p:spTree>
    <p:extLst>
      <p:ext uri="{BB962C8B-B14F-4D97-AF65-F5344CB8AC3E}">
        <p14:creationId xmlns:p14="http://schemas.microsoft.com/office/powerpoint/2010/main" val="492560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415A42C-26D3-4A60-9B68-DCEB580F44A2}" type="slidenum">
              <a:rPr lang="en-GB" smtClean="0"/>
              <a:t>32</a:t>
            </a:fld>
            <a:endParaRPr lang="en-GB"/>
          </a:p>
        </p:txBody>
      </p:sp>
    </p:spTree>
    <p:extLst>
      <p:ext uri="{BB962C8B-B14F-4D97-AF65-F5344CB8AC3E}">
        <p14:creationId xmlns:p14="http://schemas.microsoft.com/office/powerpoint/2010/main" val="1041326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15A42C-26D3-4A60-9B68-DCEB580F44A2}" type="slidenum">
              <a:rPr lang="en-GB" smtClean="0"/>
              <a:t>39</a:t>
            </a:fld>
            <a:endParaRPr lang="en-GB"/>
          </a:p>
        </p:txBody>
      </p:sp>
    </p:spTree>
    <p:extLst>
      <p:ext uri="{BB962C8B-B14F-4D97-AF65-F5344CB8AC3E}">
        <p14:creationId xmlns:p14="http://schemas.microsoft.com/office/powerpoint/2010/main" val="3609202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76528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114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9018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0789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3454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582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50290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9771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67741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84818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1/11/22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39525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1/11/22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31610363"/>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p.lancs.ac.uk/dclinpsy/?s=PAL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e.munks@lancaster.ac.uk" TargetMode="External"/><Relationship Id="rId2" Type="http://schemas.openxmlformats.org/officeDocument/2006/relationships/hyperlink" Target="mailto:w.curvis@lancaster.ac.uk"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lancaster.ac.uk/shm/study/doctoral_study/dclinpsy/onlinehandbook/pal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PALS</a:t>
            </a:r>
          </a:p>
        </p:txBody>
      </p:sp>
      <p:sp>
        <p:nvSpPr>
          <p:cNvPr id="3" name="Subtitle 2"/>
          <p:cNvSpPr>
            <a:spLocks noGrp="1"/>
          </p:cNvSpPr>
          <p:nvPr>
            <p:ph type="subTitle" idx="1"/>
          </p:nvPr>
        </p:nvSpPr>
        <p:spPr/>
        <p:txBody>
          <a:bodyPr/>
          <a:lstStyle/>
          <a:p>
            <a:r>
              <a:rPr lang="en-GB" dirty="0"/>
              <a:t>Placement Assignment – Live Skills</a:t>
            </a:r>
          </a:p>
          <a:p>
            <a:r>
              <a:rPr lang="en-GB" dirty="0"/>
              <a:t>Sept 2021</a:t>
            </a:r>
          </a:p>
        </p:txBody>
      </p:sp>
    </p:spTree>
    <p:extLst>
      <p:ext uri="{BB962C8B-B14F-4D97-AF65-F5344CB8AC3E}">
        <p14:creationId xmlns:p14="http://schemas.microsoft.com/office/powerpoint/2010/main" val="2492706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Choosing a clinical recording</a:t>
            </a:r>
          </a:p>
        </p:txBody>
      </p:sp>
      <p:sp>
        <p:nvSpPr>
          <p:cNvPr id="3" name="Content Placeholder 2"/>
          <p:cNvSpPr>
            <a:spLocks noGrp="1"/>
          </p:cNvSpPr>
          <p:nvPr>
            <p:ph idx="1"/>
          </p:nvPr>
        </p:nvSpPr>
        <p:spPr>
          <a:xfrm>
            <a:off x="3869268" y="412731"/>
            <a:ext cx="7315200" cy="6270170"/>
          </a:xfrm>
        </p:spPr>
        <p:txBody>
          <a:bodyPr>
            <a:noAutofit/>
          </a:bodyPr>
          <a:lstStyle/>
          <a:p>
            <a:r>
              <a:rPr lang="en-GB" sz="2600" b="1" u="sng" dirty="0"/>
              <a:t>You choose what to submit for marking</a:t>
            </a:r>
          </a:p>
          <a:p>
            <a:r>
              <a:rPr lang="en-GB" sz="2600" dirty="0"/>
              <a:t>It can be </a:t>
            </a:r>
            <a:r>
              <a:rPr lang="en-GB" sz="2600" b="1" u="sng" dirty="0"/>
              <a:t>30 minutes </a:t>
            </a:r>
            <a:r>
              <a:rPr lang="en-GB" sz="2600" dirty="0"/>
              <a:t>from: </a:t>
            </a:r>
          </a:p>
          <a:p>
            <a:pPr lvl="1"/>
            <a:r>
              <a:rPr lang="en-GB" sz="2600" dirty="0"/>
              <a:t>  a direct client session </a:t>
            </a:r>
          </a:p>
          <a:p>
            <a:pPr lvl="1"/>
            <a:r>
              <a:rPr lang="en-GB" sz="2600" dirty="0"/>
              <a:t>  a direct session with proxy’s  ( e.g. working with family members,)</a:t>
            </a:r>
          </a:p>
          <a:p>
            <a:pPr lvl="1"/>
            <a:r>
              <a:rPr lang="en-GB" sz="2600" dirty="0"/>
              <a:t>  a group session</a:t>
            </a:r>
          </a:p>
          <a:p>
            <a:pPr lvl="1"/>
            <a:r>
              <a:rPr lang="en-GB" sz="2600" dirty="0"/>
              <a:t>  a consultation (e.g. with carers or support staff when the client is not present- from indirect skills placement)</a:t>
            </a:r>
          </a:p>
          <a:p>
            <a:r>
              <a:rPr lang="en-GB" sz="2600" dirty="0"/>
              <a:t>Whatever you choose it must provide evidence which can be rated by the markers – use the marking criteria to guide you</a:t>
            </a:r>
          </a:p>
          <a:p>
            <a:r>
              <a:rPr lang="en-GB" sz="2600" dirty="0"/>
              <a:t>Your supervisor is often well placed to help you make decisions about what to choose for submission</a:t>
            </a:r>
          </a:p>
        </p:txBody>
      </p:sp>
    </p:spTree>
    <p:extLst>
      <p:ext uri="{BB962C8B-B14F-4D97-AF65-F5344CB8AC3E}">
        <p14:creationId xmlns:p14="http://schemas.microsoft.com/office/powerpoint/2010/main" val="3813670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Choosing a clinical recording 2</a:t>
            </a:r>
          </a:p>
        </p:txBody>
      </p:sp>
      <p:sp>
        <p:nvSpPr>
          <p:cNvPr id="3" name="Content Placeholder 2"/>
          <p:cNvSpPr>
            <a:spLocks noGrp="1"/>
          </p:cNvSpPr>
          <p:nvPr>
            <p:ph idx="1"/>
          </p:nvPr>
        </p:nvSpPr>
        <p:spPr>
          <a:xfrm>
            <a:off x="3830357" y="786288"/>
            <a:ext cx="7315200" cy="5120640"/>
          </a:xfrm>
        </p:spPr>
        <p:txBody>
          <a:bodyPr>
            <a:normAutofit fontScale="85000" lnSpcReduction="10000"/>
          </a:bodyPr>
          <a:lstStyle/>
          <a:p>
            <a:r>
              <a:rPr lang="en-GB" sz="3200" dirty="0"/>
              <a:t>It does not have to be a piece of work which has gone smoothly – sometimes the best learning happens when things don’t go to plan/you have been presented with challenge in the work</a:t>
            </a:r>
          </a:p>
          <a:p>
            <a:endParaRPr lang="en-GB" sz="3200" dirty="0"/>
          </a:p>
          <a:p>
            <a:r>
              <a:rPr lang="en-GB" sz="3200" dirty="0"/>
              <a:t>Markers will be interested in how you respond, learn and develop from the experience </a:t>
            </a:r>
          </a:p>
          <a:p>
            <a:endParaRPr lang="en-GB" sz="3200" dirty="0"/>
          </a:p>
          <a:p>
            <a:r>
              <a:rPr lang="en-GB" sz="3200" dirty="0"/>
              <a:t>If you have any questions about the suitability of material your clinical tutors can advise, or you can contact the assignment coordinators</a:t>
            </a:r>
          </a:p>
          <a:p>
            <a:endParaRPr lang="en-GB" dirty="0"/>
          </a:p>
        </p:txBody>
      </p:sp>
    </p:spTree>
    <p:extLst>
      <p:ext uri="{BB962C8B-B14F-4D97-AF65-F5344CB8AC3E}">
        <p14:creationId xmlns:p14="http://schemas.microsoft.com/office/powerpoint/2010/main" val="4075030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Choosing a recording </a:t>
            </a:r>
          </a:p>
        </p:txBody>
      </p:sp>
      <p:sp>
        <p:nvSpPr>
          <p:cNvPr id="3" name="Content Placeholder 2"/>
          <p:cNvSpPr>
            <a:spLocks noGrp="1"/>
          </p:cNvSpPr>
          <p:nvPr>
            <p:ph idx="1"/>
          </p:nvPr>
        </p:nvSpPr>
        <p:spPr/>
        <p:txBody>
          <a:bodyPr/>
          <a:lstStyle/>
          <a:p>
            <a:r>
              <a:rPr lang="en-GB" sz="2800" dirty="0"/>
              <a:t>In conclusion – try to choose recordings which:</a:t>
            </a:r>
          </a:p>
          <a:p>
            <a:endParaRPr lang="en-GB" sz="2800" dirty="0"/>
          </a:p>
          <a:p>
            <a:pPr lvl="1"/>
            <a:r>
              <a:rPr lang="en-GB" sz="2800" dirty="0"/>
              <a:t>Demonstrate your facilitation/enablement of psychological thinking/understanding in another (or others).</a:t>
            </a:r>
          </a:p>
          <a:p>
            <a:pPr lvl="1"/>
            <a:r>
              <a:rPr lang="en-GB" sz="2800" dirty="0"/>
              <a:t>Demonstrate your skill in conducting psychological work that has links to the available evidence base. </a:t>
            </a:r>
          </a:p>
          <a:p>
            <a:pPr lvl="1"/>
            <a:r>
              <a:rPr lang="en-GB" sz="2800" dirty="0"/>
              <a:t>Allow you to demonstrate the application of psychological techniques, principles, and concepts.</a:t>
            </a:r>
          </a:p>
          <a:p>
            <a:pPr lvl="1"/>
            <a:endParaRPr lang="en-GB" dirty="0"/>
          </a:p>
        </p:txBody>
      </p:sp>
    </p:spTree>
    <p:extLst>
      <p:ext uri="{BB962C8B-B14F-4D97-AF65-F5344CB8AC3E}">
        <p14:creationId xmlns:p14="http://schemas.microsoft.com/office/powerpoint/2010/main" val="235686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6A470-49C8-FB4D-92FC-A43C981EED00}"/>
              </a:ext>
            </a:extLst>
          </p:cNvPr>
          <p:cNvSpPr>
            <a:spLocks noGrp="1"/>
          </p:cNvSpPr>
          <p:nvPr>
            <p:ph type="title"/>
          </p:nvPr>
        </p:nvSpPr>
        <p:spPr/>
        <p:txBody>
          <a:bodyPr/>
          <a:lstStyle/>
          <a:p>
            <a:r>
              <a:rPr lang="en-US" dirty="0"/>
              <a:t>How do I record sessions?</a:t>
            </a:r>
          </a:p>
        </p:txBody>
      </p:sp>
      <p:sp>
        <p:nvSpPr>
          <p:cNvPr id="3" name="Content Placeholder 2">
            <a:extLst>
              <a:ext uri="{FF2B5EF4-FFF2-40B4-BE49-F238E27FC236}">
                <a16:creationId xmlns:a16="http://schemas.microsoft.com/office/drawing/2014/main" id="{0FA73C78-2427-9A47-9BEE-50DC9C823E9E}"/>
              </a:ext>
            </a:extLst>
          </p:cNvPr>
          <p:cNvSpPr>
            <a:spLocks noGrp="1"/>
          </p:cNvSpPr>
          <p:nvPr>
            <p:ph idx="1"/>
          </p:nvPr>
        </p:nvSpPr>
        <p:spPr/>
        <p:txBody>
          <a:bodyPr>
            <a:normAutofit/>
          </a:bodyPr>
          <a:lstStyle/>
          <a:p>
            <a:r>
              <a:rPr lang="en-US" sz="2800" dirty="0"/>
              <a:t>Use your LSCFT laptops to record</a:t>
            </a:r>
          </a:p>
          <a:p>
            <a:r>
              <a:rPr lang="en-US" sz="2800" dirty="0"/>
              <a:t>Ideally, your recording will include both you and the other person/people present – think about where to position the camera to enable this</a:t>
            </a:r>
          </a:p>
          <a:p>
            <a:pPr lvl="1"/>
            <a:r>
              <a:rPr lang="en-US" sz="2400" dirty="0"/>
              <a:t>If a client is happy to be recorded but does not want their face recorded, position the camera so that it is just pointed to you and they are out of shot (but can still be heard)</a:t>
            </a:r>
            <a:endParaRPr lang="en-US" dirty="0"/>
          </a:p>
        </p:txBody>
      </p:sp>
    </p:spTree>
    <p:extLst>
      <p:ext uri="{BB962C8B-B14F-4D97-AF65-F5344CB8AC3E}">
        <p14:creationId xmlns:p14="http://schemas.microsoft.com/office/powerpoint/2010/main" val="1710919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6A470-49C8-FB4D-92FC-A43C981EED00}"/>
              </a:ext>
            </a:extLst>
          </p:cNvPr>
          <p:cNvSpPr>
            <a:spLocks noGrp="1"/>
          </p:cNvSpPr>
          <p:nvPr>
            <p:ph type="title"/>
          </p:nvPr>
        </p:nvSpPr>
        <p:spPr/>
        <p:txBody>
          <a:bodyPr/>
          <a:lstStyle/>
          <a:p>
            <a:r>
              <a:rPr lang="en-US" dirty="0"/>
              <a:t>How do I record sessions?</a:t>
            </a:r>
          </a:p>
        </p:txBody>
      </p:sp>
      <p:sp>
        <p:nvSpPr>
          <p:cNvPr id="3" name="Content Placeholder 2">
            <a:extLst>
              <a:ext uri="{FF2B5EF4-FFF2-40B4-BE49-F238E27FC236}">
                <a16:creationId xmlns:a16="http://schemas.microsoft.com/office/drawing/2014/main" id="{0FA73C78-2427-9A47-9BEE-50DC9C823E9E}"/>
              </a:ext>
            </a:extLst>
          </p:cNvPr>
          <p:cNvSpPr>
            <a:spLocks noGrp="1"/>
          </p:cNvSpPr>
          <p:nvPr>
            <p:ph idx="1"/>
          </p:nvPr>
        </p:nvSpPr>
        <p:spPr/>
        <p:txBody>
          <a:bodyPr>
            <a:normAutofit/>
          </a:bodyPr>
          <a:lstStyle/>
          <a:p>
            <a:r>
              <a:rPr lang="en-US" sz="2800" dirty="0"/>
              <a:t>Watch out for creating HUGE high definition files – which causes problems (for you &amp; us!)</a:t>
            </a:r>
          </a:p>
          <a:p>
            <a:r>
              <a:rPr lang="en-US" sz="2800" dirty="0"/>
              <a:t>ONLY record using low-definition – the guidance document provides instructions on how to do this, make sure that you are comfortable with changing the recording quality</a:t>
            </a:r>
          </a:p>
          <a:p>
            <a:r>
              <a:rPr lang="en-US" sz="2800" dirty="0"/>
              <a:t>If you accidentally record a large file, you may need to convert it – see the guidance on the handbook pages</a:t>
            </a:r>
            <a:endParaRPr lang="en-US" dirty="0"/>
          </a:p>
        </p:txBody>
      </p:sp>
    </p:spTree>
    <p:extLst>
      <p:ext uri="{BB962C8B-B14F-4D97-AF65-F5344CB8AC3E}">
        <p14:creationId xmlns:p14="http://schemas.microsoft.com/office/powerpoint/2010/main" val="1599631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9E34-6A60-284C-9458-755F260B980C}"/>
              </a:ext>
            </a:extLst>
          </p:cNvPr>
          <p:cNvSpPr>
            <a:spLocks noGrp="1"/>
          </p:cNvSpPr>
          <p:nvPr>
            <p:ph type="title"/>
          </p:nvPr>
        </p:nvSpPr>
        <p:spPr/>
        <p:txBody>
          <a:bodyPr/>
          <a:lstStyle/>
          <a:p>
            <a:r>
              <a:rPr lang="en-US" dirty="0"/>
              <a:t>How do I record remote sessions?</a:t>
            </a:r>
          </a:p>
        </p:txBody>
      </p:sp>
      <p:sp>
        <p:nvSpPr>
          <p:cNvPr id="3" name="Content Placeholder 2">
            <a:extLst>
              <a:ext uri="{FF2B5EF4-FFF2-40B4-BE49-F238E27FC236}">
                <a16:creationId xmlns:a16="http://schemas.microsoft.com/office/drawing/2014/main" id="{39A66F1D-B02B-0545-915B-0D654C76587D}"/>
              </a:ext>
            </a:extLst>
          </p:cNvPr>
          <p:cNvSpPr>
            <a:spLocks noGrp="1"/>
          </p:cNvSpPr>
          <p:nvPr>
            <p:ph idx="1"/>
          </p:nvPr>
        </p:nvSpPr>
        <p:spPr>
          <a:xfrm>
            <a:off x="3869268" y="742950"/>
            <a:ext cx="7315200" cy="5241798"/>
          </a:xfrm>
        </p:spPr>
        <p:txBody>
          <a:bodyPr>
            <a:normAutofit/>
          </a:bodyPr>
          <a:lstStyle/>
          <a:p>
            <a:r>
              <a:rPr lang="en-US" sz="2800" dirty="0"/>
              <a:t>Refer to the guidance document for the most up to date advice</a:t>
            </a:r>
          </a:p>
          <a:p>
            <a:endParaRPr lang="en-US" sz="2800" dirty="0"/>
          </a:p>
        </p:txBody>
      </p:sp>
    </p:spTree>
    <p:extLst>
      <p:ext uri="{BB962C8B-B14F-4D97-AF65-F5344CB8AC3E}">
        <p14:creationId xmlns:p14="http://schemas.microsoft.com/office/powerpoint/2010/main" val="3614897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written component</a:t>
            </a:r>
          </a:p>
        </p:txBody>
      </p:sp>
      <p:sp>
        <p:nvSpPr>
          <p:cNvPr id="3" name="Content Placeholder 2"/>
          <p:cNvSpPr>
            <a:spLocks noGrp="1"/>
          </p:cNvSpPr>
          <p:nvPr>
            <p:ph idx="1"/>
          </p:nvPr>
        </p:nvSpPr>
        <p:spPr>
          <a:xfrm>
            <a:off x="3869268" y="310243"/>
            <a:ext cx="7315200" cy="6270171"/>
          </a:xfrm>
        </p:spPr>
        <p:txBody>
          <a:bodyPr>
            <a:noAutofit/>
          </a:bodyPr>
          <a:lstStyle/>
          <a:p>
            <a:r>
              <a:rPr lang="en-GB" sz="2400" dirty="0"/>
              <a:t>Is a 4,500 report split into 3 key sections</a:t>
            </a:r>
          </a:p>
          <a:p>
            <a:pPr lvl="1"/>
            <a:r>
              <a:rPr lang="en-GB" sz="2000" dirty="0"/>
              <a:t>Outline of work undertaken – 1500 words</a:t>
            </a:r>
          </a:p>
          <a:p>
            <a:pPr lvl="1"/>
            <a:r>
              <a:rPr lang="en-GB" sz="2000" dirty="0"/>
              <a:t>Transcription and commentary – 1500 words (transcription not counted in the word count)</a:t>
            </a:r>
          </a:p>
          <a:p>
            <a:pPr lvl="1"/>
            <a:r>
              <a:rPr lang="en-GB" sz="2000" dirty="0"/>
              <a:t>Critical appraisal/reflections/evaluation of work undertaken</a:t>
            </a:r>
          </a:p>
          <a:p>
            <a:r>
              <a:rPr lang="en-GB" sz="2400" dirty="0"/>
              <a:t>It must be submitted to Moodle by 9.30am on the day of the deadline</a:t>
            </a:r>
          </a:p>
          <a:p>
            <a:r>
              <a:rPr lang="en-GB" sz="2400" dirty="0"/>
              <a:t>It must adhere to APA 7 style guidance </a:t>
            </a:r>
          </a:p>
          <a:p>
            <a:r>
              <a:rPr lang="en-GB" sz="2400" dirty="0"/>
              <a:t>It requires a submission front sheet (see general submission guidance in programme handbook) – with a breakdown of word count for each of the 3 sections </a:t>
            </a:r>
          </a:p>
          <a:p>
            <a:r>
              <a:rPr lang="en-GB" sz="2400" dirty="0"/>
              <a:t>Appendices, references, and the text of the transcript are not included in the word count. Tables and diagrams a should be placed in the appendices. </a:t>
            </a:r>
          </a:p>
          <a:p>
            <a:r>
              <a:rPr lang="en-GB" sz="2400" dirty="0"/>
              <a:t>We will discuss the written report in more detail in a seminar in the Spring.</a:t>
            </a:r>
          </a:p>
        </p:txBody>
      </p:sp>
    </p:spTree>
    <p:extLst>
      <p:ext uri="{BB962C8B-B14F-4D97-AF65-F5344CB8AC3E}">
        <p14:creationId xmlns:p14="http://schemas.microsoft.com/office/powerpoint/2010/main" val="426990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1 – Outline of work undertaken</a:t>
            </a:r>
          </a:p>
        </p:txBody>
      </p:sp>
      <p:sp>
        <p:nvSpPr>
          <p:cNvPr id="3" name="Content Placeholder 2"/>
          <p:cNvSpPr>
            <a:spLocks noGrp="1"/>
          </p:cNvSpPr>
          <p:nvPr>
            <p:ph idx="1"/>
          </p:nvPr>
        </p:nvSpPr>
        <p:spPr>
          <a:xfrm>
            <a:off x="4001540" y="484546"/>
            <a:ext cx="7315200" cy="5585678"/>
          </a:xfrm>
        </p:spPr>
        <p:txBody>
          <a:bodyPr>
            <a:noAutofit/>
          </a:bodyPr>
          <a:lstStyle/>
          <a:p>
            <a:pPr marL="0" indent="0">
              <a:buNone/>
            </a:pPr>
            <a:r>
              <a:rPr lang="en-GB" sz="2800" b="1" dirty="0"/>
              <a:t>Is an opportunity to demonstrate…</a:t>
            </a:r>
          </a:p>
          <a:p>
            <a:r>
              <a:rPr lang="en-GB" sz="2800" dirty="0"/>
              <a:t>That you can synthesise appropriate relevant information</a:t>
            </a:r>
          </a:p>
          <a:p>
            <a:r>
              <a:rPr lang="en-GB" sz="2800" dirty="0"/>
              <a:t>How you developed and applied a strategy based on the information gathered (e.g. to undertake an assessment process, develop a formulation and / or  undertake an intervention).</a:t>
            </a:r>
          </a:p>
          <a:p>
            <a:pPr marL="0" indent="0">
              <a:buNone/>
            </a:pPr>
            <a:r>
              <a:rPr lang="en-GB" sz="2800" dirty="0"/>
              <a:t>You may draw on one or more psychological approaches depending on the nature of the work and the presenting issue</a:t>
            </a:r>
          </a:p>
          <a:p>
            <a:pPr marL="0" indent="0">
              <a:buNone/>
            </a:pPr>
            <a:r>
              <a:rPr lang="en-GB" sz="2800" dirty="0"/>
              <a:t>You should be able to demonstrate your knowledge of clinical psychology theories, evidence and best practice.</a:t>
            </a:r>
          </a:p>
        </p:txBody>
      </p:sp>
    </p:spTree>
    <p:extLst>
      <p:ext uri="{BB962C8B-B14F-4D97-AF65-F5344CB8AC3E}">
        <p14:creationId xmlns:p14="http://schemas.microsoft.com/office/powerpoint/2010/main" val="33419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1 – Outline of work undertaken 2</a:t>
            </a:r>
          </a:p>
        </p:txBody>
      </p:sp>
      <p:sp>
        <p:nvSpPr>
          <p:cNvPr id="3" name="Content Placeholder 2"/>
          <p:cNvSpPr>
            <a:spLocks noGrp="1"/>
          </p:cNvSpPr>
          <p:nvPr>
            <p:ph idx="1"/>
          </p:nvPr>
        </p:nvSpPr>
        <p:spPr>
          <a:xfrm>
            <a:off x="3869268" y="440872"/>
            <a:ext cx="7315200" cy="6115572"/>
          </a:xfrm>
        </p:spPr>
        <p:txBody>
          <a:bodyPr/>
          <a:lstStyle/>
          <a:p>
            <a:r>
              <a:rPr lang="en-GB" sz="2400" b="1" dirty="0"/>
              <a:t>A well-written outline section will cover the following areas</a:t>
            </a:r>
            <a:r>
              <a:rPr lang="en-GB" sz="2400" dirty="0"/>
              <a:t>: </a:t>
            </a:r>
            <a:br>
              <a:rPr lang="en-GB" dirty="0"/>
            </a:br>
            <a:endParaRPr lang="en-GB" dirty="0"/>
          </a:p>
          <a:p>
            <a:pPr lvl="1"/>
            <a:r>
              <a:rPr lang="en-GB" sz="2200" dirty="0"/>
              <a:t>A concise account of the placement and service context; </a:t>
            </a:r>
          </a:p>
          <a:p>
            <a:pPr lvl="1"/>
            <a:r>
              <a:rPr lang="en-GB" sz="2200" dirty="0"/>
              <a:t>Relevant background information to the referral; </a:t>
            </a:r>
          </a:p>
          <a:p>
            <a:pPr lvl="1"/>
            <a:r>
              <a:rPr lang="en-GB" sz="2200" dirty="0"/>
              <a:t>A description of the presenting issue for work undertaken; </a:t>
            </a:r>
          </a:p>
          <a:p>
            <a:pPr lvl="1"/>
            <a:r>
              <a:rPr lang="en-GB" sz="2200" dirty="0"/>
              <a:t>Information about any assessment undertaken (including any risk and outcome measures used and highlighting any literature and policies drawn from to guide assessment process) and its outcome; </a:t>
            </a:r>
          </a:p>
          <a:p>
            <a:pPr lvl="1"/>
            <a:r>
              <a:rPr lang="en-GB" sz="2200" dirty="0"/>
              <a:t>A formulation or ‘theory to practice’ explanation (including any literature drawn on to inform the development of this);</a:t>
            </a:r>
          </a:p>
          <a:p>
            <a:pPr lvl="1"/>
            <a:r>
              <a:rPr lang="en-GB" sz="2200" dirty="0"/>
              <a:t>A description of any intervention conducted or recommendations for intervention. </a:t>
            </a:r>
          </a:p>
          <a:p>
            <a:pPr lvl="1"/>
            <a:r>
              <a:rPr lang="en-GB" sz="2200" dirty="0"/>
              <a:t>This section should help contextualise the recording for your markers and ‘set the scene’ </a:t>
            </a:r>
          </a:p>
          <a:p>
            <a:endParaRPr lang="en-GB" dirty="0"/>
          </a:p>
        </p:txBody>
      </p:sp>
    </p:spTree>
    <p:extLst>
      <p:ext uri="{BB962C8B-B14F-4D97-AF65-F5344CB8AC3E}">
        <p14:creationId xmlns:p14="http://schemas.microsoft.com/office/powerpoint/2010/main" val="71985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 – Transcription and Commentary</a:t>
            </a:r>
          </a:p>
        </p:txBody>
      </p:sp>
      <p:sp>
        <p:nvSpPr>
          <p:cNvPr id="3" name="Content Placeholder 2"/>
          <p:cNvSpPr>
            <a:spLocks noGrp="1"/>
          </p:cNvSpPr>
          <p:nvPr>
            <p:ph idx="1"/>
          </p:nvPr>
        </p:nvSpPr>
        <p:spPr>
          <a:xfrm>
            <a:off x="3869268" y="571499"/>
            <a:ext cx="7315200" cy="5927271"/>
          </a:xfrm>
        </p:spPr>
        <p:txBody>
          <a:bodyPr>
            <a:normAutofit/>
          </a:bodyPr>
          <a:lstStyle/>
          <a:p>
            <a:r>
              <a:rPr lang="en-GB" sz="2400" dirty="0"/>
              <a:t>You need to include 2 x 5 minute transcriptions of sections of the recording</a:t>
            </a:r>
          </a:p>
          <a:p>
            <a:r>
              <a:rPr lang="en-GB" sz="2400" dirty="0"/>
              <a:t>These can be two separate time sections or one continuous 10minute section</a:t>
            </a:r>
          </a:p>
          <a:p>
            <a:r>
              <a:rPr lang="en-GB" sz="2400" dirty="0"/>
              <a:t>Read the Transcript Style/Structure Guide carefully </a:t>
            </a:r>
          </a:p>
          <a:p>
            <a:r>
              <a:rPr lang="en-GB" sz="2400" dirty="0"/>
              <a:t>Use the Transcript Template provided (both on the PALS handbook webpage)</a:t>
            </a:r>
          </a:p>
          <a:p>
            <a:r>
              <a:rPr lang="en-GB" sz="2400" dirty="0"/>
              <a:t>It is important that you follow the instructions in the Style/Structure Guide - you will need to calculate timing information as part your submission, so that we can send the appropriate section of your recording to the markers, and so that your markers can match the transcript with the recording. </a:t>
            </a:r>
          </a:p>
        </p:txBody>
      </p:sp>
    </p:spTree>
    <p:extLst>
      <p:ext uri="{BB962C8B-B14F-4D97-AF65-F5344CB8AC3E}">
        <p14:creationId xmlns:p14="http://schemas.microsoft.com/office/powerpoint/2010/main" val="3104670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Session Structure</a:t>
            </a:r>
          </a:p>
        </p:txBody>
      </p:sp>
      <p:sp>
        <p:nvSpPr>
          <p:cNvPr id="3" name="Content Placeholder 2"/>
          <p:cNvSpPr>
            <a:spLocks noGrp="1"/>
          </p:cNvSpPr>
          <p:nvPr>
            <p:ph idx="1"/>
          </p:nvPr>
        </p:nvSpPr>
        <p:spPr/>
        <p:txBody>
          <a:bodyPr>
            <a:normAutofit fontScale="85000" lnSpcReduction="20000"/>
          </a:bodyPr>
          <a:lstStyle/>
          <a:p>
            <a:r>
              <a:rPr lang="en-GB" sz="3600" dirty="0"/>
              <a:t>Outline what the ‘PALS’ is</a:t>
            </a:r>
          </a:p>
          <a:p>
            <a:endParaRPr lang="en-GB" sz="3600" dirty="0"/>
          </a:p>
          <a:p>
            <a:r>
              <a:rPr lang="en-GB" sz="3600" dirty="0"/>
              <a:t>Outline your responsibilities within the processes for the PALS</a:t>
            </a:r>
          </a:p>
          <a:p>
            <a:endParaRPr lang="en-GB" sz="3600" dirty="0"/>
          </a:p>
          <a:p>
            <a:r>
              <a:rPr lang="en-GB" sz="3600" dirty="0"/>
              <a:t>Questions – write on a post-it note as we go along – we will make time at the end for discussion of anything not covered!</a:t>
            </a:r>
          </a:p>
          <a:p>
            <a:endParaRPr lang="en-GB" sz="3600" dirty="0"/>
          </a:p>
          <a:p>
            <a:r>
              <a:rPr lang="en-GB" sz="3600" dirty="0"/>
              <a:t>There is lots of information on the PALS on the handbook webpage - </a:t>
            </a:r>
            <a:r>
              <a:rPr lang="en-GB" sz="3600" dirty="0">
                <a:hlinkClick r:id="rId2"/>
              </a:rPr>
              <a:t>here</a:t>
            </a:r>
            <a:endParaRPr lang="en-GB" sz="3600" dirty="0"/>
          </a:p>
          <a:p>
            <a:endParaRPr lang="en-GB" sz="3600" dirty="0"/>
          </a:p>
        </p:txBody>
      </p:sp>
    </p:spTree>
    <p:extLst>
      <p:ext uri="{BB962C8B-B14F-4D97-AF65-F5344CB8AC3E}">
        <p14:creationId xmlns:p14="http://schemas.microsoft.com/office/powerpoint/2010/main" val="2881300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71391AB-1DEC-9B4F-9E2B-10D6838FD2B0}"/>
              </a:ext>
            </a:extLst>
          </p:cNvPr>
          <p:cNvSpPr txBox="1"/>
          <p:nvPr/>
        </p:nvSpPr>
        <p:spPr>
          <a:xfrm>
            <a:off x="323557" y="422031"/>
            <a:ext cx="3001143" cy="369332"/>
          </a:xfrm>
          <a:prstGeom prst="rect">
            <a:avLst/>
          </a:prstGeom>
          <a:noFill/>
        </p:spPr>
        <p:txBody>
          <a:bodyPr wrap="none" rtlCol="0">
            <a:spAutoFit/>
          </a:bodyPr>
          <a:lstStyle/>
          <a:p>
            <a:r>
              <a:rPr lang="en-US" dirty="0"/>
              <a:t>From the transcript template:</a:t>
            </a:r>
          </a:p>
        </p:txBody>
      </p:sp>
      <p:pic>
        <p:nvPicPr>
          <p:cNvPr id="3" name="Picture 2" descr="Table&#10;&#10;Description automatically generated">
            <a:extLst>
              <a:ext uri="{FF2B5EF4-FFF2-40B4-BE49-F238E27FC236}">
                <a16:creationId xmlns:a16="http://schemas.microsoft.com/office/drawing/2014/main" id="{E3D19952-A2A8-E044-AEDE-2AFB89CE0CAD}"/>
              </a:ext>
            </a:extLst>
          </p:cNvPr>
          <p:cNvPicPr>
            <a:picLocks noChangeAspect="1"/>
          </p:cNvPicPr>
          <p:nvPr/>
        </p:nvPicPr>
        <p:blipFill>
          <a:blip r:embed="rId2"/>
          <a:stretch>
            <a:fillRect/>
          </a:stretch>
        </p:blipFill>
        <p:spPr>
          <a:xfrm>
            <a:off x="1608751" y="2283105"/>
            <a:ext cx="8974498" cy="2589835"/>
          </a:xfrm>
          <a:prstGeom prst="rect">
            <a:avLst/>
          </a:prstGeom>
        </p:spPr>
      </p:pic>
    </p:spTree>
    <p:extLst>
      <p:ext uri="{BB962C8B-B14F-4D97-AF65-F5344CB8AC3E}">
        <p14:creationId xmlns:p14="http://schemas.microsoft.com/office/powerpoint/2010/main" val="3545326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 – Transcription and Commentary 2</a:t>
            </a:r>
          </a:p>
        </p:txBody>
      </p:sp>
      <p:sp>
        <p:nvSpPr>
          <p:cNvPr id="3" name="Content Placeholder 2"/>
          <p:cNvSpPr>
            <a:spLocks noGrp="1"/>
          </p:cNvSpPr>
          <p:nvPr>
            <p:ph idx="1"/>
          </p:nvPr>
        </p:nvSpPr>
        <p:spPr>
          <a:xfrm>
            <a:off x="3869268" y="326571"/>
            <a:ext cx="7315200" cy="6253843"/>
          </a:xfrm>
        </p:spPr>
        <p:txBody>
          <a:bodyPr>
            <a:normAutofit/>
          </a:bodyPr>
          <a:lstStyle/>
          <a:p>
            <a:r>
              <a:rPr lang="en-GB" sz="2400" dirty="0"/>
              <a:t>Next to the transcript you are asked to provide a ‘line by line’ commentary of notes/reflections, up to 1500 words.</a:t>
            </a:r>
          </a:p>
          <a:p>
            <a:r>
              <a:rPr lang="en-GB" sz="2400" dirty="0"/>
              <a:t>The transcription text </a:t>
            </a:r>
            <a:r>
              <a:rPr lang="en-GB" sz="2400" b="1" dirty="0"/>
              <a:t>is not </a:t>
            </a:r>
            <a:r>
              <a:rPr lang="en-GB" sz="2400" dirty="0"/>
              <a:t>included in the word count</a:t>
            </a:r>
          </a:p>
          <a:p>
            <a:pPr marL="0" indent="0">
              <a:buNone/>
            </a:pPr>
            <a:endParaRPr lang="en-GB" dirty="0"/>
          </a:p>
          <a:p>
            <a:r>
              <a:rPr lang="en-GB" dirty="0"/>
              <a:t>This should provide:</a:t>
            </a:r>
          </a:p>
          <a:p>
            <a:pPr lvl="1"/>
            <a:r>
              <a:rPr lang="en-GB" sz="2000" dirty="0"/>
              <a:t>Evidence linking the transcript to the domains being assessed</a:t>
            </a:r>
          </a:p>
          <a:p>
            <a:pPr lvl="1"/>
            <a:r>
              <a:rPr lang="en-GB" sz="2000" dirty="0"/>
              <a:t>Your reflections on the content of the transcript</a:t>
            </a:r>
          </a:p>
          <a:p>
            <a:pPr lvl="1"/>
            <a:r>
              <a:rPr lang="en-GB" sz="2000" dirty="0"/>
              <a:t>Highlight competence in application of a particular technique/principle/concept</a:t>
            </a:r>
          </a:p>
          <a:p>
            <a:pPr lvl="1"/>
            <a:r>
              <a:rPr lang="en-GB" sz="2000" dirty="0"/>
              <a:t>Highlight your thinking/decision making points e.g.  Based on how the client responded</a:t>
            </a:r>
          </a:p>
          <a:p>
            <a:pPr lvl="1"/>
            <a:r>
              <a:rPr lang="en-GB" sz="2000" dirty="0"/>
              <a:t>Demonstrate that you can reflect in the moment and after the event (hindsight reflection) </a:t>
            </a:r>
          </a:p>
          <a:p>
            <a:pPr lvl="1"/>
            <a:r>
              <a:rPr lang="en-GB" sz="2000" dirty="0"/>
              <a:t>Demonstrate that you are responsive and sensitive to the effect yours and the clients actions and new information</a:t>
            </a:r>
          </a:p>
          <a:p>
            <a:pPr lvl="1"/>
            <a:r>
              <a:rPr lang="en-GB" sz="2000" dirty="0"/>
              <a:t>Show your learning and how you adapted your behaviour in the moment and/or influence on your future behaviour</a:t>
            </a:r>
          </a:p>
        </p:txBody>
      </p:sp>
    </p:spTree>
    <p:extLst>
      <p:ext uri="{BB962C8B-B14F-4D97-AF65-F5344CB8AC3E}">
        <p14:creationId xmlns:p14="http://schemas.microsoft.com/office/powerpoint/2010/main" val="1241120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able&#10;&#10;Description automatically generated">
            <a:extLst>
              <a:ext uri="{FF2B5EF4-FFF2-40B4-BE49-F238E27FC236}">
                <a16:creationId xmlns:a16="http://schemas.microsoft.com/office/drawing/2014/main" id="{C80AA993-BE1D-674B-B4EC-22A540F7C957}"/>
              </a:ext>
            </a:extLst>
          </p:cNvPr>
          <p:cNvPicPr>
            <a:picLocks noChangeAspect="1"/>
          </p:cNvPicPr>
          <p:nvPr/>
        </p:nvPicPr>
        <p:blipFill>
          <a:blip r:embed="rId2"/>
          <a:stretch>
            <a:fillRect/>
          </a:stretch>
        </p:blipFill>
        <p:spPr>
          <a:xfrm>
            <a:off x="2057400" y="921072"/>
            <a:ext cx="8077200" cy="5270500"/>
          </a:xfrm>
          <a:prstGeom prst="rect">
            <a:avLst/>
          </a:prstGeom>
        </p:spPr>
      </p:pic>
      <p:sp>
        <p:nvSpPr>
          <p:cNvPr id="2" name="TextBox 1"/>
          <p:cNvSpPr txBox="1"/>
          <p:nvPr/>
        </p:nvSpPr>
        <p:spPr>
          <a:xfrm>
            <a:off x="1021080" y="807720"/>
            <a:ext cx="1447800" cy="646331"/>
          </a:xfrm>
          <a:prstGeom prst="rect">
            <a:avLst/>
          </a:prstGeom>
          <a:noFill/>
        </p:spPr>
        <p:txBody>
          <a:bodyPr wrap="square" rtlCol="0">
            <a:spAutoFit/>
          </a:bodyPr>
          <a:lstStyle/>
          <a:p>
            <a:r>
              <a:rPr lang="en-GB" dirty="0"/>
              <a:t>Transcript example</a:t>
            </a:r>
          </a:p>
        </p:txBody>
      </p:sp>
    </p:spTree>
    <p:extLst>
      <p:ext uri="{BB962C8B-B14F-4D97-AF65-F5344CB8AC3E}">
        <p14:creationId xmlns:p14="http://schemas.microsoft.com/office/powerpoint/2010/main" val="2756668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 – Transcription and Commentary 3</a:t>
            </a:r>
          </a:p>
        </p:txBody>
      </p:sp>
      <p:sp>
        <p:nvSpPr>
          <p:cNvPr id="3" name="Content Placeholder 2"/>
          <p:cNvSpPr>
            <a:spLocks noGrp="1"/>
          </p:cNvSpPr>
          <p:nvPr>
            <p:ph idx="1"/>
          </p:nvPr>
        </p:nvSpPr>
        <p:spPr/>
        <p:txBody>
          <a:bodyPr/>
          <a:lstStyle/>
          <a:p>
            <a:r>
              <a:rPr lang="en-GB" sz="2400" dirty="0"/>
              <a:t>A well-written transcript commentary will cover the following areas: </a:t>
            </a:r>
            <a:br>
              <a:rPr lang="en-GB" sz="2400" dirty="0"/>
            </a:br>
            <a:endParaRPr lang="en-GB" sz="2400" dirty="0"/>
          </a:p>
          <a:p>
            <a:pPr lvl="1"/>
            <a:r>
              <a:rPr lang="en-GB" sz="2200" dirty="0"/>
              <a:t>Areas of application of specific techniques or skill sets.</a:t>
            </a:r>
          </a:p>
          <a:p>
            <a:pPr lvl="1"/>
            <a:r>
              <a:rPr lang="en-GB" sz="2200" dirty="0"/>
              <a:t>Describe what you were experiencing and thinking and how this informed your next response(s).</a:t>
            </a:r>
          </a:p>
          <a:p>
            <a:pPr lvl="1"/>
            <a:r>
              <a:rPr lang="en-GB" sz="2200" dirty="0"/>
              <a:t>Link the techniques and skills shown to theory and research.</a:t>
            </a:r>
          </a:p>
          <a:p>
            <a:pPr lvl="1"/>
            <a:r>
              <a:rPr lang="en-GB" sz="2200" dirty="0"/>
              <a:t>Reflect on how you were interacting with your client and what skills you used to manage conflict, improve psychological thinking or guide/facilitate change. </a:t>
            </a:r>
          </a:p>
          <a:p>
            <a:pPr lvl="1"/>
            <a:r>
              <a:rPr lang="en-GB" sz="2200" dirty="0"/>
              <a:t>Describe why you did what you did at a specific moment, and clarify your decision-making.</a:t>
            </a:r>
          </a:p>
          <a:p>
            <a:endParaRPr lang="en-GB" dirty="0"/>
          </a:p>
        </p:txBody>
      </p:sp>
    </p:spTree>
    <p:extLst>
      <p:ext uri="{BB962C8B-B14F-4D97-AF65-F5344CB8AC3E}">
        <p14:creationId xmlns:p14="http://schemas.microsoft.com/office/powerpoint/2010/main" val="106799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3 – Critical Appraisal</a:t>
            </a:r>
          </a:p>
        </p:txBody>
      </p:sp>
      <p:sp>
        <p:nvSpPr>
          <p:cNvPr id="3" name="Content Placeholder 2"/>
          <p:cNvSpPr>
            <a:spLocks noGrp="1"/>
          </p:cNvSpPr>
          <p:nvPr>
            <p:ph idx="1"/>
          </p:nvPr>
        </p:nvSpPr>
        <p:spPr/>
        <p:txBody>
          <a:bodyPr>
            <a:noAutofit/>
          </a:bodyPr>
          <a:lstStyle/>
          <a:p>
            <a:pPr marL="0" indent="0">
              <a:buNone/>
            </a:pPr>
            <a:r>
              <a:rPr lang="en-GB" sz="2800" dirty="0"/>
              <a:t>Up to 1,500 words – your opportunity to demonstrate your skills as ‘an independent thinking practitioner’.</a:t>
            </a:r>
          </a:p>
          <a:p>
            <a:pPr marL="0" indent="0">
              <a:buNone/>
            </a:pPr>
            <a:r>
              <a:rPr lang="en-GB" sz="2800" dirty="0"/>
              <a:t>You need to offer an evidence based evaluation/appraisal of the work you have undertaken</a:t>
            </a:r>
          </a:p>
          <a:p>
            <a:endParaRPr lang="en-GB" sz="2800" dirty="0"/>
          </a:p>
          <a:p>
            <a:pPr marL="0" indent="0">
              <a:buNone/>
            </a:pPr>
            <a:r>
              <a:rPr lang="en-GB" sz="2800" dirty="0"/>
              <a:t>It MUST include:</a:t>
            </a:r>
          </a:p>
          <a:p>
            <a:pPr lvl="1"/>
            <a:r>
              <a:rPr lang="en-GB" sz="2400" dirty="0"/>
              <a:t>Consideration and comments on any professional/ethical issues or challenges which were embedded in in the work undertaken(e.g. risk issues, consent issues, personal challenge, challenging dynamics, safeguarding issues etc.)</a:t>
            </a:r>
          </a:p>
        </p:txBody>
      </p:sp>
    </p:spTree>
    <p:extLst>
      <p:ext uri="{BB962C8B-B14F-4D97-AF65-F5344CB8AC3E}">
        <p14:creationId xmlns:p14="http://schemas.microsoft.com/office/powerpoint/2010/main" val="182387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3 – Critical Appraisal 2</a:t>
            </a:r>
          </a:p>
        </p:txBody>
      </p:sp>
      <p:sp>
        <p:nvSpPr>
          <p:cNvPr id="3" name="Content Placeholder 2"/>
          <p:cNvSpPr>
            <a:spLocks noGrp="1"/>
          </p:cNvSpPr>
          <p:nvPr>
            <p:ph idx="1"/>
          </p:nvPr>
        </p:nvSpPr>
        <p:spPr/>
        <p:txBody>
          <a:bodyPr/>
          <a:lstStyle/>
          <a:p>
            <a:pPr marL="0" indent="0">
              <a:buNone/>
            </a:pPr>
            <a:r>
              <a:rPr lang="en-GB" sz="2800" dirty="0"/>
              <a:t>It can also include the following:</a:t>
            </a:r>
          </a:p>
          <a:p>
            <a:endParaRPr lang="en-GB" dirty="0"/>
          </a:p>
          <a:p>
            <a:pPr lvl="1"/>
            <a:r>
              <a:rPr lang="en-GB" sz="2400" dirty="0"/>
              <a:t>Evidence based reflections on alternative approaches you could have taken to the assessment process; formal or informal measures you could have applied</a:t>
            </a:r>
          </a:p>
          <a:p>
            <a:pPr lvl="1"/>
            <a:r>
              <a:rPr lang="en-GB" sz="2400" dirty="0"/>
              <a:t>Different psychological approaches you might have drawn on in terms of the formulation/intervention. </a:t>
            </a:r>
          </a:p>
          <a:p>
            <a:pPr lvl="1"/>
            <a:r>
              <a:rPr lang="en-GB" sz="2400" dirty="0"/>
              <a:t>Strengthening the case for what you did by drawing on the evidence base as part of a critical evaluation and offering reflections on why you think it worked well. </a:t>
            </a:r>
          </a:p>
          <a:p>
            <a:pPr lvl="1"/>
            <a:endParaRPr lang="en-GB" dirty="0"/>
          </a:p>
        </p:txBody>
      </p:sp>
    </p:spTree>
    <p:extLst>
      <p:ext uri="{BB962C8B-B14F-4D97-AF65-F5344CB8AC3E}">
        <p14:creationId xmlns:p14="http://schemas.microsoft.com/office/powerpoint/2010/main" val="3149789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3 – Critical Appraisal 3</a:t>
            </a:r>
          </a:p>
        </p:txBody>
      </p:sp>
      <p:sp>
        <p:nvSpPr>
          <p:cNvPr id="3" name="Content Placeholder 2"/>
          <p:cNvSpPr>
            <a:spLocks noGrp="1"/>
          </p:cNvSpPr>
          <p:nvPr>
            <p:ph idx="1"/>
          </p:nvPr>
        </p:nvSpPr>
        <p:spPr/>
        <p:txBody>
          <a:bodyPr>
            <a:normAutofit lnSpcReduction="10000"/>
          </a:bodyPr>
          <a:lstStyle/>
          <a:p>
            <a:r>
              <a:rPr lang="en-GB" sz="2800" dirty="0"/>
              <a:t>In order to select what to include, consider the marking criteria</a:t>
            </a:r>
          </a:p>
          <a:p>
            <a:endParaRPr lang="en-GB" sz="2800" dirty="0"/>
          </a:p>
          <a:p>
            <a:r>
              <a:rPr lang="en-GB" sz="2800" dirty="0"/>
              <a:t>Remember to offer clear rationales and reasons for your critical evaluations and reflections, drawing on client information and the evidence base to support your reasoning</a:t>
            </a:r>
          </a:p>
          <a:p>
            <a:endParaRPr lang="en-GB" sz="2800" dirty="0"/>
          </a:p>
          <a:p>
            <a:r>
              <a:rPr lang="en-GB" sz="2800" dirty="0"/>
              <a:t>Remember to highlight what you have learned from the work undertaken and your critical appraisal of it, and how you intend to incorporate this into your future practice. </a:t>
            </a:r>
          </a:p>
        </p:txBody>
      </p:sp>
    </p:spTree>
    <p:extLst>
      <p:ext uri="{BB962C8B-B14F-4D97-AF65-F5344CB8AC3E}">
        <p14:creationId xmlns:p14="http://schemas.microsoft.com/office/powerpoint/2010/main" val="36348280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3 – Critical Appraisal 4</a:t>
            </a:r>
          </a:p>
        </p:txBody>
      </p:sp>
      <p:sp>
        <p:nvSpPr>
          <p:cNvPr id="3" name="Content Placeholder 2"/>
          <p:cNvSpPr>
            <a:spLocks noGrp="1"/>
          </p:cNvSpPr>
          <p:nvPr>
            <p:ph idx="1"/>
          </p:nvPr>
        </p:nvSpPr>
        <p:spPr/>
        <p:txBody>
          <a:bodyPr>
            <a:noAutofit/>
          </a:bodyPr>
          <a:lstStyle/>
          <a:p>
            <a:pPr marL="0" indent="0">
              <a:buNone/>
            </a:pPr>
            <a:r>
              <a:rPr lang="en-GB" sz="3200" b="1" dirty="0"/>
              <a:t>A well written Critical Appraisal will be:</a:t>
            </a:r>
          </a:p>
          <a:p>
            <a:endParaRPr lang="en-GB" sz="400" dirty="0"/>
          </a:p>
          <a:p>
            <a:pPr lvl="1"/>
            <a:r>
              <a:rPr lang="en-GB" sz="2800" dirty="0"/>
              <a:t>Evaluative in its approach</a:t>
            </a:r>
          </a:p>
          <a:p>
            <a:pPr lvl="1"/>
            <a:r>
              <a:rPr lang="en-GB" sz="2800" dirty="0"/>
              <a:t>Draw from the evidence base to support reasoning/thinking being described</a:t>
            </a:r>
          </a:p>
          <a:p>
            <a:pPr lvl="1"/>
            <a:r>
              <a:rPr lang="en-GB" sz="2800" dirty="0"/>
              <a:t>It will show how reading and learning (and other experiences e.g. supervision)  has influenced reasoning and thinking</a:t>
            </a:r>
          </a:p>
          <a:p>
            <a:pPr lvl="1"/>
            <a:r>
              <a:rPr lang="en-GB" sz="2800" dirty="0"/>
              <a:t>It will hold the client/piece of work at the centre of the critical appraisal</a:t>
            </a:r>
          </a:p>
          <a:p>
            <a:pPr lvl="1"/>
            <a:r>
              <a:rPr lang="en-GB" sz="2800" dirty="0"/>
              <a:t>The reasons/rationales offered will be clear</a:t>
            </a:r>
          </a:p>
          <a:p>
            <a:pPr lvl="1"/>
            <a:r>
              <a:rPr lang="en-GB" sz="2800" dirty="0"/>
              <a:t>The writing style is concise and clear (for all sections)</a:t>
            </a:r>
          </a:p>
        </p:txBody>
      </p:sp>
    </p:spTree>
    <p:extLst>
      <p:ext uri="{BB962C8B-B14F-4D97-AF65-F5344CB8AC3E}">
        <p14:creationId xmlns:p14="http://schemas.microsoft.com/office/powerpoint/2010/main" val="3823941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Submissions process</a:t>
            </a:r>
          </a:p>
        </p:txBody>
      </p:sp>
      <p:sp>
        <p:nvSpPr>
          <p:cNvPr id="3" name="Content Placeholder 2"/>
          <p:cNvSpPr>
            <a:spLocks noGrp="1"/>
          </p:cNvSpPr>
          <p:nvPr>
            <p:ph idx="1"/>
          </p:nvPr>
        </p:nvSpPr>
        <p:spPr>
          <a:xfrm>
            <a:off x="3869268" y="506187"/>
            <a:ext cx="7315200" cy="5861956"/>
          </a:xfrm>
        </p:spPr>
        <p:txBody>
          <a:bodyPr>
            <a:normAutofit/>
          </a:bodyPr>
          <a:lstStyle/>
          <a:p>
            <a:r>
              <a:rPr lang="en-GB" sz="2800" dirty="0"/>
              <a:t>Submit your recording by 9.30am on deadline day, by uploading the file to the OneDrive folder (will be set up by admin)</a:t>
            </a:r>
          </a:p>
          <a:p>
            <a:r>
              <a:rPr lang="en-GB" sz="2800" dirty="0"/>
              <a:t>You must also submit the written component via Moodle by the same time.</a:t>
            </a:r>
          </a:p>
          <a:p>
            <a:r>
              <a:rPr lang="en-GB" sz="2800" dirty="0"/>
              <a:t>All items must be submitted on time, otherwise the submission will be considered incomplete and will be subject to the Deadlines Policy (see programme handbook for details)</a:t>
            </a:r>
          </a:p>
        </p:txBody>
      </p:sp>
    </p:spTree>
    <p:extLst>
      <p:ext uri="{BB962C8B-B14F-4D97-AF65-F5344CB8AC3E}">
        <p14:creationId xmlns:p14="http://schemas.microsoft.com/office/powerpoint/2010/main" val="2394945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Draft reading</a:t>
            </a:r>
          </a:p>
        </p:txBody>
      </p:sp>
      <p:sp>
        <p:nvSpPr>
          <p:cNvPr id="3" name="Content Placeholder 2"/>
          <p:cNvSpPr>
            <a:spLocks noGrp="1"/>
          </p:cNvSpPr>
          <p:nvPr>
            <p:ph idx="1"/>
          </p:nvPr>
        </p:nvSpPr>
        <p:spPr/>
        <p:txBody>
          <a:bodyPr>
            <a:normAutofit fontScale="92500" lnSpcReduction="20000"/>
          </a:bodyPr>
          <a:lstStyle/>
          <a:p>
            <a:r>
              <a:rPr lang="en-GB" sz="2400" dirty="0"/>
              <a:t>You will be offered a draft read of </a:t>
            </a:r>
            <a:r>
              <a:rPr lang="en-GB" sz="2400" b="1" dirty="0"/>
              <a:t>the written component </a:t>
            </a:r>
            <a:r>
              <a:rPr lang="en-GB" sz="2400" dirty="0"/>
              <a:t>of  your first PALS#1 submission. </a:t>
            </a:r>
          </a:p>
          <a:p>
            <a:endParaRPr lang="en-GB" sz="2400" dirty="0"/>
          </a:p>
          <a:p>
            <a:r>
              <a:rPr lang="en-GB" sz="2400" dirty="0"/>
              <a:t>The programme team will inform you of who your draft reader is, nearer the submission date. You should contact them and agree a date for this draft read. </a:t>
            </a:r>
            <a:br>
              <a:rPr lang="en-GB" sz="2400" dirty="0"/>
            </a:br>
            <a:endParaRPr lang="en-GB" sz="2400" dirty="0"/>
          </a:p>
          <a:p>
            <a:r>
              <a:rPr lang="en-GB" sz="2400" dirty="0"/>
              <a:t>In order to receive feedback the draft must be submitted by the deadline agreed with the identified draft reader.</a:t>
            </a:r>
          </a:p>
          <a:p>
            <a:endParaRPr lang="en-GB" sz="2400" dirty="0"/>
          </a:p>
          <a:p>
            <a:r>
              <a:rPr lang="en-GB" sz="2400" dirty="0"/>
              <a:t>You will not normally receive draft reads of any future submissions (supervisors can be asked/approached)</a:t>
            </a:r>
          </a:p>
          <a:p>
            <a:endParaRPr lang="en-GB" sz="2400" dirty="0"/>
          </a:p>
          <a:p>
            <a:r>
              <a:rPr lang="en-GB" sz="2400" dirty="0"/>
              <a:t>This is the only PALS assignment for which there is a draft read – make the most of it by putting forward a draft that is as well developed as possible.</a:t>
            </a:r>
          </a:p>
        </p:txBody>
      </p:sp>
    </p:spTree>
    <p:extLst>
      <p:ext uri="{BB962C8B-B14F-4D97-AF65-F5344CB8AC3E}">
        <p14:creationId xmlns:p14="http://schemas.microsoft.com/office/powerpoint/2010/main" val="2192438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it?</a:t>
            </a:r>
          </a:p>
        </p:txBody>
      </p:sp>
      <p:sp>
        <p:nvSpPr>
          <p:cNvPr id="3" name="Content Placeholder 2"/>
          <p:cNvSpPr>
            <a:spLocks noGrp="1"/>
          </p:cNvSpPr>
          <p:nvPr>
            <p:ph idx="1"/>
          </p:nvPr>
        </p:nvSpPr>
        <p:spPr/>
        <p:txBody>
          <a:bodyPr>
            <a:normAutofit/>
          </a:bodyPr>
          <a:lstStyle/>
          <a:p>
            <a:r>
              <a:rPr lang="en-GB" dirty="0"/>
              <a:t>One of two assignment formats based on work undertaken on Clinical Placement (the other assignment format is the Placement Assignment –Service Evaluation – PASE).</a:t>
            </a:r>
          </a:p>
          <a:p>
            <a:endParaRPr lang="en-GB" dirty="0"/>
          </a:p>
          <a:p>
            <a:r>
              <a:rPr lang="en-GB" dirty="0"/>
              <a:t>Comprises of a 30 minute Clinical Recording and a 4,500 word report containing a transcribed section from the recording</a:t>
            </a:r>
          </a:p>
          <a:p>
            <a:endParaRPr lang="en-GB" dirty="0"/>
          </a:p>
          <a:p>
            <a:r>
              <a:rPr lang="en-GB" dirty="0"/>
              <a:t>Will Curvis (</a:t>
            </a:r>
            <a:r>
              <a:rPr lang="en-GB" dirty="0">
                <a:hlinkClick r:id="rId2"/>
              </a:rPr>
              <a:t>w.curvis@lancaster.ac.uk</a:t>
            </a:r>
            <a:r>
              <a:rPr lang="en-GB" dirty="0"/>
              <a:t>) is the lead assignment coordinator </a:t>
            </a:r>
          </a:p>
          <a:p>
            <a:r>
              <a:rPr lang="en-GB" dirty="0"/>
              <a:t>Emma Munks (</a:t>
            </a:r>
            <a:r>
              <a:rPr lang="en-GB" dirty="0">
                <a:hlinkClick r:id="rId3"/>
              </a:rPr>
              <a:t>e.munks@lancaster.ac.uk</a:t>
            </a:r>
            <a:r>
              <a:rPr lang="en-GB" dirty="0"/>
              <a:t>) is the deputy assignment coordinator</a:t>
            </a:r>
          </a:p>
        </p:txBody>
      </p:sp>
    </p:spTree>
    <p:extLst>
      <p:ext uri="{BB962C8B-B14F-4D97-AF65-F5344CB8AC3E}">
        <p14:creationId xmlns:p14="http://schemas.microsoft.com/office/powerpoint/2010/main" val="2460906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42149-A523-D147-A496-E811A203A2A3}"/>
              </a:ext>
            </a:extLst>
          </p:cNvPr>
          <p:cNvSpPr>
            <a:spLocks noGrp="1"/>
          </p:cNvSpPr>
          <p:nvPr>
            <p:ph type="title"/>
          </p:nvPr>
        </p:nvSpPr>
        <p:spPr/>
        <p:txBody>
          <a:bodyPr/>
          <a:lstStyle/>
          <a:p>
            <a:r>
              <a:rPr lang="en-US" dirty="0"/>
              <a:t>Beginning placement</a:t>
            </a:r>
          </a:p>
        </p:txBody>
      </p:sp>
      <p:sp>
        <p:nvSpPr>
          <p:cNvPr id="3" name="Content Placeholder 2">
            <a:extLst>
              <a:ext uri="{FF2B5EF4-FFF2-40B4-BE49-F238E27FC236}">
                <a16:creationId xmlns:a16="http://schemas.microsoft.com/office/drawing/2014/main" id="{6C57F274-2AD3-F344-A597-C88DE0AF07D3}"/>
              </a:ext>
            </a:extLst>
          </p:cNvPr>
          <p:cNvSpPr>
            <a:spLocks noGrp="1"/>
          </p:cNvSpPr>
          <p:nvPr>
            <p:ph idx="1"/>
          </p:nvPr>
        </p:nvSpPr>
        <p:spPr/>
        <p:txBody>
          <a:bodyPr>
            <a:normAutofit/>
          </a:bodyPr>
          <a:lstStyle/>
          <a:p>
            <a:r>
              <a:rPr lang="en-US" sz="2800" dirty="0"/>
              <a:t>This section will cover the important things you need to be aware of going into your clinical placements, including your responsibilities for protecting clients and their privacy. </a:t>
            </a:r>
          </a:p>
        </p:txBody>
      </p:sp>
    </p:spTree>
    <p:extLst>
      <p:ext uri="{BB962C8B-B14F-4D97-AF65-F5344CB8AC3E}">
        <p14:creationId xmlns:p14="http://schemas.microsoft.com/office/powerpoint/2010/main" val="4109397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Consent</a:t>
            </a:r>
          </a:p>
        </p:txBody>
      </p:sp>
      <p:sp>
        <p:nvSpPr>
          <p:cNvPr id="3" name="Content Placeholder 2"/>
          <p:cNvSpPr>
            <a:spLocks noGrp="1"/>
          </p:cNvSpPr>
          <p:nvPr>
            <p:ph idx="1"/>
          </p:nvPr>
        </p:nvSpPr>
        <p:spPr>
          <a:xfrm>
            <a:off x="3869268" y="1063925"/>
            <a:ext cx="7315200" cy="5609250"/>
          </a:xfrm>
        </p:spPr>
        <p:txBody>
          <a:bodyPr>
            <a:noAutofit/>
          </a:bodyPr>
          <a:lstStyle/>
          <a:p>
            <a:r>
              <a:rPr lang="en-GB" dirty="0"/>
              <a:t>Trainees are required to obtain informed consent from clients to proceed with recording and using their personal/clinical information. </a:t>
            </a:r>
          </a:p>
          <a:p>
            <a:r>
              <a:rPr lang="en-GB" dirty="0"/>
              <a:t> A sample client information/consent form is available on the programme handbook assignment webpage that you can use with your client.</a:t>
            </a:r>
          </a:p>
          <a:p>
            <a:endParaRPr lang="en-GB" dirty="0"/>
          </a:p>
          <a:p>
            <a:r>
              <a:rPr lang="en-GB" dirty="0"/>
              <a:t>Please keep the signed consent form with the client notes (scanned if electronic note-keeping is in use). DO NOT send the completed consent  form to the programme (the programme should not know the client’s real name). </a:t>
            </a:r>
          </a:p>
          <a:p>
            <a:endParaRPr lang="en-GB" dirty="0"/>
          </a:p>
          <a:p>
            <a:r>
              <a:rPr lang="en-GB" dirty="0"/>
              <a:t>If you plan to adapt the client information or consent forms or procedures , please get changes approved by your supervisor before  doing so (</a:t>
            </a:r>
            <a:r>
              <a:rPr lang="en-GB" b="1" dirty="0"/>
              <a:t>you MUST include details of how to access info via the University</a:t>
            </a:r>
            <a:r>
              <a:rPr lang="en-GB" dirty="0"/>
              <a:t>)</a:t>
            </a:r>
          </a:p>
          <a:p>
            <a:r>
              <a:rPr lang="en-GB" dirty="0"/>
              <a:t>You can append any blank adapted  forms to your PALS as evidence of your ability to adapt your communication</a:t>
            </a:r>
          </a:p>
          <a:p>
            <a:endParaRPr lang="en-GB" sz="2400" dirty="0"/>
          </a:p>
        </p:txBody>
      </p:sp>
    </p:spTree>
    <p:extLst>
      <p:ext uri="{BB962C8B-B14F-4D97-AF65-F5344CB8AC3E}">
        <p14:creationId xmlns:p14="http://schemas.microsoft.com/office/powerpoint/2010/main" val="24007708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Consent 2</a:t>
            </a:r>
          </a:p>
        </p:txBody>
      </p:sp>
      <p:sp>
        <p:nvSpPr>
          <p:cNvPr id="3" name="Content Placeholder 2"/>
          <p:cNvSpPr>
            <a:spLocks noGrp="1"/>
          </p:cNvSpPr>
          <p:nvPr>
            <p:ph idx="1"/>
          </p:nvPr>
        </p:nvSpPr>
        <p:spPr>
          <a:xfrm>
            <a:off x="3869268" y="856891"/>
            <a:ext cx="7315200" cy="5805165"/>
          </a:xfrm>
        </p:spPr>
        <p:txBody>
          <a:bodyPr>
            <a:normAutofit/>
          </a:bodyPr>
          <a:lstStyle/>
          <a:p>
            <a:r>
              <a:rPr lang="en-GB" sz="2400" dirty="0"/>
              <a:t>Please discuss agree with your supervisor how you will approach clients or others to gain informed consent, ensuring you are adhering to any local procedures on this. </a:t>
            </a:r>
          </a:p>
          <a:p>
            <a:endParaRPr lang="en-GB" sz="2400" dirty="0"/>
          </a:p>
          <a:p>
            <a:r>
              <a:rPr lang="en-GB" sz="2400" dirty="0"/>
              <a:t>Your supervisor must complete and send us a supervisor </a:t>
            </a:r>
            <a:r>
              <a:rPr lang="en-GB" sz="2400" u="sng" dirty="0">
                <a:hlinkClick r:id="rId3"/>
              </a:rPr>
              <a:t>declaration form</a:t>
            </a:r>
            <a:r>
              <a:rPr lang="en-GB" sz="2400" dirty="0"/>
              <a:t> by a fixed date indicating that informed consent has been obtained. </a:t>
            </a:r>
          </a:p>
          <a:p>
            <a:endParaRPr lang="en-GB" sz="2400" dirty="0"/>
          </a:p>
          <a:p>
            <a:r>
              <a:rPr lang="en-GB" sz="2400" dirty="0"/>
              <a:t>You will need to supply your supervisor with a PALS report title to be added to the Supervisor Declaration prior to return so we can match it up with the PALS submission </a:t>
            </a:r>
          </a:p>
          <a:p>
            <a:endParaRPr lang="en-GB" sz="2400" dirty="0"/>
          </a:p>
          <a:p>
            <a:endParaRPr lang="en-GB" dirty="0"/>
          </a:p>
        </p:txBody>
      </p:sp>
    </p:spTree>
    <p:extLst>
      <p:ext uri="{BB962C8B-B14F-4D97-AF65-F5344CB8AC3E}">
        <p14:creationId xmlns:p14="http://schemas.microsoft.com/office/powerpoint/2010/main" val="23936327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Consent 3</a:t>
            </a:r>
          </a:p>
        </p:txBody>
      </p:sp>
      <p:sp>
        <p:nvSpPr>
          <p:cNvPr id="3" name="Content Placeholder 2"/>
          <p:cNvSpPr>
            <a:spLocks noGrp="1"/>
          </p:cNvSpPr>
          <p:nvPr>
            <p:ph idx="1"/>
          </p:nvPr>
        </p:nvSpPr>
        <p:spPr/>
        <p:txBody>
          <a:bodyPr>
            <a:normAutofit/>
          </a:bodyPr>
          <a:lstStyle/>
          <a:p>
            <a:r>
              <a:rPr lang="en-GB" dirty="0"/>
              <a:t>If a client is unable to give consent (because of capacity issues or not being deemed </a:t>
            </a:r>
            <a:r>
              <a:rPr lang="en-GB" dirty="0" err="1"/>
              <a:t>Gillick</a:t>
            </a:r>
            <a:r>
              <a:rPr lang="en-GB" dirty="0"/>
              <a:t> Competent) you should still try and ascertain their preference if appropriate</a:t>
            </a:r>
          </a:p>
          <a:p>
            <a:endParaRPr lang="en-GB" dirty="0"/>
          </a:p>
          <a:p>
            <a:r>
              <a:rPr lang="en-GB" dirty="0"/>
              <a:t>If not able to give consent please use the principles of a ‘best interest decision’ process and approach a person who is best placed to advocate for/weigh up/consider and reach a decision on behalf of the person</a:t>
            </a:r>
          </a:p>
          <a:p>
            <a:r>
              <a:rPr lang="en-GB" dirty="0"/>
              <a:t>This could be a family member, parent, social worker, key worker, advocate</a:t>
            </a:r>
          </a:p>
          <a:p>
            <a:r>
              <a:rPr lang="en-GB" dirty="0"/>
              <a:t>Benefits to the client…..</a:t>
            </a:r>
          </a:p>
          <a:p>
            <a:r>
              <a:rPr lang="en-GB" dirty="0"/>
              <a:t>The development of skills will also be helpful for clients the trainee comes into contact with in future, and so by allowing recording and use of their information the client is contributing to the development of both the trainee and the profession.</a:t>
            </a:r>
          </a:p>
        </p:txBody>
      </p:sp>
    </p:spTree>
    <p:extLst>
      <p:ext uri="{BB962C8B-B14F-4D97-AF65-F5344CB8AC3E}">
        <p14:creationId xmlns:p14="http://schemas.microsoft.com/office/powerpoint/2010/main" val="2759290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Consent 4</a:t>
            </a:r>
          </a:p>
        </p:txBody>
      </p:sp>
      <p:sp>
        <p:nvSpPr>
          <p:cNvPr id="3" name="Content Placeholder 2"/>
          <p:cNvSpPr>
            <a:spLocks noGrp="1"/>
          </p:cNvSpPr>
          <p:nvPr>
            <p:ph idx="1"/>
          </p:nvPr>
        </p:nvSpPr>
        <p:spPr>
          <a:xfrm>
            <a:off x="3781719" y="0"/>
            <a:ext cx="7315200" cy="5120640"/>
          </a:xfrm>
        </p:spPr>
        <p:txBody>
          <a:bodyPr>
            <a:normAutofit/>
          </a:bodyPr>
          <a:lstStyle/>
          <a:p>
            <a:r>
              <a:rPr lang="en-GB" sz="2400" dirty="0"/>
              <a:t>Submitting a recording of a consultation session with another professional will require consent from the client even if you haven’t seen them yourself</a:t>
            </a:r>
          </a:p>
          <a:p>
            <a:endParaRPr lang="en-GB" sz="2400" dirty="0"/>
          </a:p>
          <a:p>
            <a:r>
              <a:rPr lang="en-GB" sz="2400" dirty="0"/>
              <a:t>More details about how to support the professional to gain consent on your behalf are given in the ‘how to’ guide</a:t>
            </a:r>
          </a:p>
        </p:txBody>
      </p:sp>
    </p:spTree>
    <p:extLst>
      <p:ext uri="{BB962C8B-B14F-4D97-AF65-F5344CB8AC3E}">
        <p14:creationId xmlns:p14="http://schemas.microsoft.com/office/powerpoint/2010/main" val="41448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Consent 5</a:t>
            </a:r>
          </a:p>
        </p:txBody>
      </p:sp>
      <p:sp>
        <p:nvSpPr>
          <p:cNvPr id="3" name="Content Placeholder 2"/>
          <p:cNvSpPr>
            <a:spLocks noGrp="1"/>
          </p:cNvSpPr>
          <p:nvPr>
            <p:ph idx="1"/>
          </p:nvPr>
        </p:nvSpPr>
        <p:spPr/>
        <p:txBody>
          <a:bodyPr/>
          <a:lstStyle/>
          <a:p>
            <a:r>
              <a:rPr lang="en-GB" dirty="0"/>
              <a:t>If a client requests to see a recording you have made – they will need to follow the process set out in the client information.</a:t>
            </a:r>
          </a:p>
          <a:p>
            <a:r>
              <a:rPr lang="en-GB" dirty="0"/>
              <a:t>The recording is NOT part of the clinical record as is it is being used for the purposes of assessment – Lancaster University is therefore considered to be the ‘Data Controller’</a:t>
            </a:r>
          </a:p>
          <a:p>
            <a:r>
              <a:rPr lang="en-GB" dirty="0"/>
              <a:t>The application to view a recording therefore has to made to the relevant department in the University.</a:t>
            </a:r>
          </a:p>
          <a:p>
            <a:endParaRPr lang="en-GB" dirty="0"/>
          </a:p>
          <a:p>
            <a:r>
              <a:rPr lang="en-GB" dirty="0"/>
              <a:t>The trainee and their presence will be redacted as much as possible prior to the release of the recording and only information directly relating to the client will be released in the written component</a:t>
            </a:r>
          </a:p>
          <a:p>
            <a:r>
              <a:rPr lang="en-GB" dirty="0"/>
              <a:t>The University is unable to place restrictions on what individuals do with their information once it is released to them</a:t>
            </a:r>
          </a:p>
        </p:txBody>
      </p:sp>
    </p:spTree>
    <p:extLst>
      <p:ext uri="{BB962C8B-B14F-4D97-AF65-F5344CB8AC3E}">
        <p14:creationId xmlns:p14="http://schemas.microsoft.com/office/powerpoint/2010/main" val="19158318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Identifying Information</a:t>
            </a:r>
          </a:p>
        </p:txBody>
      </p:sp>
      <p:sp>
        <p:nvSpPr>
          <p:cNvPr id="3" name="Content Placeholder 2"/>
          <p:cNvSpPr>
            <a:spLocks noGrp="1"/>
          </p:cNvSpPr>
          <p:nvPr>
            <p:ph idx="1"/>
          </p:nvPr>
        </p:nvSpPr>
        <p:spPr>
          <a:xfrm>
            <a:off x="3840513" y="1042386"/>
            <a:ext cx="7315200" cy="5618335"/>
          </a:xfrm>
        </p:spPr>
        <p:txBody>
          <a:bodyPr>
            <a:normAutofit/>
          </a:bodyPr>
          <a:lstStyle/>
          <a:p>
            <a:r>
              <a:rPr lang="en-GB" sz="2800" dirty="0"/>
              <a:t>You are required to make anonymous all identifying information in the written report – this includes anything which may comprise the confidentiality of the client  e.g. client details, supervisor details, service details</a:t>
            </a:r>
          </a:p>
          <a:p>
            <a:endParaRPr lang="en-GB" sz="2800" dirty="0"/>
          </a:p>
          <a:p>
            <a:r>
              <a:rPr lang="en-GB" sz="2800" dirty="0"/>
              <a:t>Within the Clinical Recording, real names may  be heard (including names of other people within their family/professional/service network) – this is not considered as a identifier unless it is accompanied by further information e.g. client address. If this happens, please alert the assignment coordinators. </a:t>
            </a:r>
          </a:p>
          <a:p>
            <a:endParaRPr lang="en-GB" dirty="0"/>
          </a:p>
          <a:p>
            <a:endParaRPr lang="en-GB" dirty="0"/>
          </a:p>
        </p:txBody>
      </p:sp>
    </p:spTree>
    <p:extLst>
      <p:ext uri="{BB962C8B-B14F-4D97-AF65-F5344CB8AC3E}">
        <p14:creationId xmlns:p14="http://schemas.microsoft.com/office/powerpoint/2010/main" val="160289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safe and secure management of recorded material</a:t>
            </a:r>
          </a:p>
        </p:txBody>
      </p:sp>
      <p:sp>
        <p:nvSpPr>
          <p:cNvPr id="3" name="Content Placeholder 2"/>
          <p:cNvSpPr>
            <a:spLocks noGrp="1"/>
          </p:cNvSpPr>
          <p:nvPr>
            <p:ph idx="1"/>
          </p:nvPr>
        </p:nvSpPr>
        <p:spPr>
          <a:xfrm>
            <a:off x="3757797" y="1400110"/>
            <a:ext cx="7315200" cy="5201866"/>
          </a:xfrm>
        </p:spPr>
        <p:txBody>
          <a:bodyPr>
            <a:normAutofit fontScale="92500" lnSpcReduction="20000"/>
          </a:bodyPr>
          <a:lstStyle/>
          <a:p>
            <a:r>
              <a:rPr lang="en-GB" sz="3800" dirty="0"/>
              <a:t>Most host trusts are happy with the processes the university has in place – </a:t>
            </a:r>
            <a:r>
              <a:rPr lang="en-GB" sz="3800" b="1" dirty="0"/>
              <a:t>HOWEVER</a:t>
            </a:r>
          </a:p>
          <a:p>
            <a:endParaRPr lang="en-GB" sz="3800" dirty="0"/>
          </a:p>
          <a:p>
            <a:pPr lvl="1"/>
            <a:r>
              <a:rPr lang="en-GB" sz="3600" dirty="0"/>
              <a:t>Please check with your supervisor and host Trust policies regarding recording to ensure that local requirements are being met</a:t>
            </a:r>
          </a:p>
          <a:p>
            <a:pPr lvl="1"/>
            <a:endParaRPr lang="en-GB" sz="3600" dirty="0"/>
          </a:p>
          <a:p>
            <a:pPr lvl="1"/>
            <a:r>
              <a:rPr lang="en-GB" sz="3600" dirty="0"/>
              <a:t>If there are any problems or issues identified then please alert the assignment coordinators as soon as possible</a:t>
            </a:r>
          </a:p>
          <a:p>
            <a:endParaRPr lang="en-GB" sz="2200" dirty="0"/>
          </a:p>
          <a:p>
            <a:endParaRPr lang="en-GB" dirty="0"/>
          </a:p>
          <a:p>
            <a:endParaRPr lang="en-GB" dirty="0"/>
          </a:p>
        </p:txBody>
      </p:sp>
    </p:spTree>
    <p:extLst>
      <p:ext uri="{BB962C8B-B14F-4D97-AF65-F5344CB8AC3E}">
        <p14:creationId xmlns:p14="http://schemas.microsoft.com/office/powerpoint/2010/main" val="242065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safe and secure management of recorded material 2</a:t>
            </a:r>
          </a:p>
        </p:txBody>
      </p:sp>
      <p:sp>
        <p:nvSpPr>
          <p:cNvPr id="3" name="Content Placeholder 2"/>
          <p:cNvSpPr>
            <a:spLocks noGrp="1"/>
          </p:cNvSpPr>
          <p:nvPr>
            <p:ph idx="1"/>
          </p:nvPr>
        </p:nvSpPr>
        <p:spPr>
          <a:xfrm>
            <a:off x="3869268" y="571501"/>
            <a:ext cx="7315200" cy="6090556"/>
          </a:xfrm>
        </p:spPr>
        <p:txBody>
          <a:bodyPr>
            <a:normAutofit/>
          </a:bodyPr>
          <a:lstStyle/>
          <a:p>
            <a:endParaRPr lang="en-GB" sz="2200" dirty="0"/>
          </a:p>
          <a:p>
            <a:r>
              <a:rPr lang="en-GB" sz="2800" dirty="0"/>
              <a:t>You are responsible for the secure management of confidential recorded material recorded for the purpose of this assignment.</a:t>
            </a:r>
          </a:p>
          <a:p>
            <a:r>
              <a:rPr lang="en-GB" sz="2800" b="1" dirty="0"/>
              <a:t>You </a:t>
            </a:r>
            <a:r>
              <a:rPr lang="en-GB" sz="2800" b="1" u="sng" dirty="0"/>
              <a:t>MUST</a:t>
            </a:r>
            <a:r>
              <a:rPr lang="en-GB" sz="2800" b="1" dirty="0"/>
              <a:t> report any data loss or breach immediately to the assignment coordinators and the programme directors (or their deputies).</a:t>
            </a:r>
          </a:p>
          <a:p>
            <a:endParaRPr lang="en-GB" dirty="0"/>
          </a:p>
          <a:p>
            <a:endParaRPr lang="en-GB" dirty="0"/>
          </a:p>
        </p:txBody>
      </p:sp>
    </p:spTree>
    <p:extLst>
      <p:ext uri="{BB962C8B-B14F-4D97-AF65-F5344CB8AC3E}">
        <p14:creationId xmlns:p14="http://schemas.microsoft.com/office/powerpoint/2010/main" val="4155438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Your responsibilities – safe and secure management of recorded material 3</a:t>
            </a:r>
          </a:p>
        </p:txBody>
      </p:sp>
      <p:sp>
        <p:nvSpPr>
          <p:cNvPr id="3" name="Content Placeholder 2"/>
          <p:cNvSpPr>
            <a:spLocks noGrp="1"/>
          </p:cNvSpPr>
          <p:nvPr>
            <p:ph idx="1"/>
          </p:nvPr>
        </p:nvSpPr>
        <p:spPr>
          <a:xfrm>
            <a:off x="3869268" y="212271"/>
            <a:ext cx="7315200" cy="6237515"/>
          </a:xfrm>
        </p:spPr>
        <p:txBody>
          <a:bodyPr>
            <a:normAutofit/>
          </a:bodyPr>
          <a:lstStyle/>
          <a:p>
            <a:r>
              <a:rPr lang="en-GB" sz="2400" dirty="0"/>
              <a:t>Your university </a:t>
            </a:r>
            <a:r>
              <a:rPr lang="en-GB" sz="2400" dirty="0" err="1"/>
              <a:t>filestore</a:t>
            </a:r>
            <a:r>
              <a:rPr lang="en-GB" sz="2400" dirty="0"/>
              <a:t> (H:/) is the most secure place for recordings to be stored.</a:t>
            </a:r>
          </a:p>
          <a:p>
            <a:r>
              <a:rPr lang="en-GB" sz="2400" dirty="0"/>
              <a:t>You must transfer the recordings there as soon as possible- either directly via a VPN link, or via your Lancaster OneDrive account</a:t>
            </a:r>
          </a:p>
          <a:p>
            <a:r>
              <a:rPr lang="en-GB" sz="2400" dirty="0"/>
              <a:t>If you cannot do either of these due to tech limitations on placement, you may need an encrypted memory stick – discuss with us ASAP</a:t>
            </a:r>
          </a:p>
          <a:p>
            <a:r>
              <a:rPr lang="en-GB" sz="2400" b="1" dirty="0"/>
              <a:t>NEVER</a:t>
            </a:r>
            <a:r>
              <a:rPr lang="en-GB" sz="2400" dirty="0"/>
              <a:t> save recordings to any location other than those specified above, even temporarily. </a:t>
            </a:r>
          </a:p>
          <a:p>
            <a:r>
              <a:rPr lang="en-GB" sz="2400" dirty="0"/>
              <a:t>Always move recordings to the H-Drive at the earliest opportunity – do not keep them on </a:t>
            </a:r>
            <a:r>
              <a:rPr lang="en-GB" sz="2400" dirty="0" err="1"/>
              <a:t>Onedrive</a:t>
            </a:r>
            <a:r>
              <a:rPr lang="en-GB" sz="2400" dirty="0"/>
              <a:t> or anywhere else</a:t>
            </a:r>
          </a:p>
          <a:p>
            <a:r>
              <a:rPr lang="en-GB" sz="2400" dirty="0"/>
              <a:t>Only use university issued equipment to record – unless you have special permission not to – please consult assignment coordinators if needed</a:t>
            </a:r>
          </a:p>
          <a:p>
            <a:endParaRPr lang="en-GB" sz="2400" dirty="0"/>
          </a:p>
        </p:txBody>
      </p:sp>
    </p:spTree>
    <p:extLst>
      <p:ext uri="{BB962C8B-B14F-4D97-AF65-F5344CB8AC3E}">
        <p14:creationId xmlns:p14="http://schemas.microsoft.com/office/powerpoint/2010/main" val="27998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Domains being actively assessed</a:t>
            </a:r>
          </a:p>
        </p:txBody>
      </p:sp>
      <p:sp>
        <p:nvSpPr>
          <p:cNvPr id="3" name="Rectangle 2"/>
          <p:cNvSpPr/>
          <p:nvPr/>
        </p:nvSpPr>
        <p:spPr>
          <a:xfrm>
            <a:off x="4068608" y="916049"/>
            <a:ext cx="7311957" cy="5016758"/>
          </a:xfrm>
          <a:prstGeom prst="rect">
            <a:avLst/>
          </a:prstGeom>
        </p:spPr>
        <p:txBody>
          <a:bodyPr wrap="square">
            <a:spAutoFit/>
          </a:bodyPr>
          <a:lstStyle/>
          <a:p>
            <a:pPr marL="742950" indent="-742950">
              <a:buAutoNum type="arabicPeriod" startAt="2"/>
            </a:pPr>
            <a:r>
              <a:rPr lang="en-GB" sz="3200" dirty="0"/>
              <a:t>Critical analysis &amp; synthesis</a:t>
            </a:r>
          </a:p>
          <a:p>
            <a:pPr marL="742950" indent="-742950">
              <a:buAutoNum type="arabicPeriod" startAt="2"/>
            </a:pPr>
            <a:endParaRPr lang="en-GB" sz="3200" dirty="0"/>
          </a:p>
          <a:p>
            <a:pPr marL="742950" indent="-742950">
              <a:buAutoNum type="arabicPeriod" startAt="3"/>
            </a:pPr>
            <a:r>
              <a:rPr lang="en-GB" sz="3200" dirty="0"/>
              <a:t>Strategy for application </a:t>
            </a:r>
          </a:p>
          <a:p>
            <a:pPr marL="742950" indent="-742950">
              <a:buAutoNum type="arabicPeriod" startAt="3"/>
            </a:pPr>
            <a:endParaRPr lang="en-GB" sz="3200" dirty="0"/>
          </a:p>
          <a:p>
            <a:pPr marL="742950" indent="-742950">
              <a:buAutoNum type="arabicPeriod" startAt="4"/>
            </a:pPr>
            <a:r>
              <a:rPr lang="en-GB" sz="3200" dirty="0"/>
              <a:t>Performance skills</a:t>
            </a:r>
          </a:p>
          <a:p>
            <a:pPr marL="742950" indent="-742950">
              <a:buAutoNum type="arabicPeriod" startAt="4"/>
            </a:pPr>
            <a:endParaRPr lang="en-GB" sz="3200" dirty="0"/>
          </a:p>
          <a:p>
            <a:pPr marL="742950" indent="-742950">
              <a:buAutoNum type="arabicPeriod" startAt="5"/>
            </a:pPr>
            <a:r>
              <a:rPr lang="en-GB" sz="3200" dirty="0"/>
              <a:t>Responsive to impact &amp; learning 	from experiences </a:t>
            </a:r>
          </a:p>
          <a:p>
            <a:pPr marL="742950" indent="-742950">
              <a:buAutoNum type="arabicPeriod" startAt="5"/>
            </a:pPr>
            <a:endParaRPr lang="en-GB" sz="3200" dirty="0"/>
          </a:p>
          <a:p>
            <a:r>
              <a:rPr lang="en-GB" sz="3200" dirty="0"/>
              <a:t>7.	Interpersonal skills &amp; collaboration</a:t>
            </a:r>
          </a:p>
        </p:txBody>
      </p:sp>
    </p:spTree>
    <p:extLst>
      <p:ext uri="{BB962C8B-B14F-4D97-AF65-F5344CB8AC3E}">
        <p14:creationId xmlns:p14="http://schemas.microsoft.com/office/powerpoint/2010/main" val="1045451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descr="Diagram of most secure to least secure recording storage" title="Image">
            <a:extLst>
              <a:ext uri="{FF2B5EF4-FFF2-40B4-BE49-F238E27FC236}">
                <a16:creationId xmlns:a16="http://schemas.microsoft.com/office/drawing/2014/main" id="{E48F8A0D-9C68-3540-9F2A-BB851A3C3F49}"/>
              </a:ext>
            </a:extLst>
          </p:cNvPr>
          <p:cNvSpPr/>
          <p:nvPr/>
        </p:nvSpPr>
        <p:spPr>
          <a:xfrm>
            <a:off x="785813" y="214313"/>
            <a:ext cx="9729787" cy="6329362"/>
          </a:xfrm>
          <a:prstGeom prst="rect">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BBCE41A9-4687-3F49-A26B-7BBD9C40D9E9}"/>
              </a:ext>
            </a:extLst>
          </p:cNvPr>
          <p:cNvSpPr/>
          <p:nvPr/>
        </p:nvSpPr>
        <p:spPr>
          <a:xfrm>
            <a:off x="2366962" y="542925"/>
            <a:ext cx="7605707" cy="108585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University Personal </a:t>
            </a:r>
            <a:r>
              <a:rPr lang="en-US" b="1" dirty="0" err="1">
                <a:solidFill>
                  <a:schemeClr val="tx1"/>
                </a:solidFill>
              </a:rPr>
              <a:t>Filestore</a:t>
            </a:r>
            <a:r>
              <a:rPr lang="en-US" b="1" dirty="0">
                <a:solidFill>
                  <a:schemeClr val="tx1"/>
                </a:solidFill>
              </a:rPr>
              <a:t> (H:/)</a:t>
            </a:r>
          </a:p>
        </p:txBody>
      </p:sp>
      <p:sp>
        <p:nvSpPr>
          <p:cNvPr id="9" name="Rectangle 8">
            <a:extLst>
              <a:ext uri="{FF2B5EF4-FFF2-40B4-BE49-F238E27FC236}">
                <a16:creationId xmlns:a16="http://schemas.microsoft.com/office/drawing/2014/main" id="{22EB63BA-ECB4-F646-ADB2-73C47B5F69F4}"/>
              </a:ext>
            </a:extLst>
          </p:cNvPr>
          <p:cNvSpPr/>
          <p:nvPr/>
        </p:nvSpPr>
        <p:spPr>
          <a:xfrm>
            <a:off x="3995737" y="2343150"/>
            <a:ext cx="2486025" cy="108585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OneDrive</a:t>
            </a:r>
          </a:p>
        </p:txBody>
      </p:sp>
      <p:sp>
        <p:nvSpPr>
          <p:cNvPr id="10" name="Rectangle 9">
            <a:extLst>
              <a:ext uri="{FF2B5EF4-FFF2-40B4-BE49-F238E27FC236}">
                <a16:creationId xmlns:a16="http://schemas.microsoft.com/office/drawing/2014/main" id="{392E9B07-C6C7-8446-A127-5330E92578DF}"/>
              </a:ext>
            </a:extLst>
          </p:cNvPr>
          <p:cNvSpPr/>
          <p:nvPr/>
        </p:nvSpPr>
        <p:spPr>
          <a:xfrm>
            <a:off x="6991348" y="4266010"/>
            <a:ext cx="2486025" cy="10858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Encrypted memory </a:t>
            </a:r>
            <a:br>
              <a:rPr lang="en-US" b="1" dirty="0">
                <a:solidFill>
                  <a:schemeClr val="tx1"/>
                </a:solidFill>
              </a:rPr>
            </a:br>
            <a:r>
              <a:rPr lang="en-US" b="1" dirty="0">
                <a:solidFill>
                  <a:schemeClr val="tx1"/>
                </a:solidFill>
              </a:rPr>
              <a:t>stick (exceptional circumstances only)</a:t>
            </a:r>
          </a:p>
        </p:txBody>
      </p:sp>
      <p:sp>
        <p:nvSpPr>
          <p:cNvPr id="11" name="Rectangle 10" descr="Shaded in light red - words LSCFT Laptop" title="Text box">
            <a:extLst>
              <a:ext uri="{FF2B5EF4-FFF2-40B4-BE49-F238E27FC236}">
                <a16:creationId xmlns:a16="http://schemas.microsoft.com/office/drawing/2014/main" id="{D2B39B34-A172-7F4F-A11F-4ACA4C27DCD2}"/>
              </a:ext>
            </a:extLst>
          </p:cNvPr>
          <p:cNvSpPr/>
          <p:nvPr/>
        </p:nvSpPr>
        <p:spPr>
          <a:xfrm>
            <a:off x="1285874" y="5229225"/>
            <a:ext cx="2486025" cy="108585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LSCFT Laptop</a:t>
            </a:r>
          </a:p>
        </p:txBody>
      </p:sp>
      <p:cxnSp>
        <p:nvCxnSpPr>
          <p:cNvPr id="13" name="Straight Arrow Connector 12" descr="Arrow linking LSCFT Laptop to H-Drive" title="Arrow ">
            <a:extLst>
              <a:ext uri="{FF2B5EF4-FFF2-40B4-BE49-F238E27FC236}">
                <a16:creationId xmlns:a16="http://schemas.microsoft.com/office/drawing/2014/main" id="{16375229-624C-954F-9270-32BE674D0873}"/>
              </a:ext>
            </a:extLst>
          </p:cNvPr>
          <p:cNvCxnSpPr>
            <a:cxnSpLocks/>
          </p:cNvCxnSpPr>
          <p:nvPr/>
        </p:nvCxnSpPr>
        <p:spPr>
          <a:xfrm flipV="1">
            <a:off x="2986088" y="1728788"/>
            <a:ext cx="0" cy="3314700"/>
          </a:xfrm>
          <a:prstGeom prst="straightConnector1">
            <a:avLst/>
          </a:prstGeom>
          <a:ln w="254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descr="Arrow linking LSCFT laptop to One drive" title="Arrow">
            <a:extLst>
              <a:ext uri="{FF2B5EF4-FFF2-40B4-BE49-F238E27FC236}">
                <a16:creationId xmlns:a16="http://schemas.microsoft.com/office/drawing/2014/main" id="{D1185F00-077F-2244-9CD1-D57D43D37D97}"/>
              </a:ext>
            </a:extLst>
          </p:cNvPr>
          <p:cNvCxnSpPr>
            <a:cxnSpLocks/>
          </p:cNvCxnSpPr>
          <p:nvPr/>
        </p:nvCxnSpPr>
        <p:spPr>
          <a:xfrm flipV="1">
            <a:off x="5248275" y="3550444"/>
            <a:ext cx="0" cy="1778794"/>
          </a:xfrm>
          <a:prstGeom prst="straightConnector1">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descr="Arrow linking LSCFT Laptop to One drive" title="Arrow">
            <a:extLst>
              <a:ext uri="{FF2B5EF4-FFF2-40B4-BE49-F238E27FC236}">
                <a16:creationId xmlns:a16="http://schemas.microsoft.com/office/drawing/2014/main" id="{9C9C6B59-2645-3647-A42E-6397187674F0}"/>
              </a:ext>
            </a:extLst>
          </p:cNvPr>
          <p:cNvCxnSpPr>
            <a:cxnSpLocks/>
          </p:cNvCxnSpPr>
          <p:nvPr/>
        </p:nvCxnSpPr>
        <p:spPr>
          <a:xfrm>
            <a:off x="3919536" y="5486400"/>
            <a:ext cx="1328739" cy="0"/>
          </a:xfrm>
          <a:prstGeom prst="straightConnector1">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descr="Arrow linking One drive to H-Drive" title="Arrow">
            <a:extLst>
              <a:ext uri="{FF2B5EF4-FFF2-40B4-BE49-F238E27FC236}">
                <a16:creationId xmlns:a16="http://schemas.microsoft.com/office/drawing/2014/main" id="{ABE93A7D-8A5D-0349-8A37-8D8786FADA52}"/>
              </a:ext>
            </a:extLst>
          </p:cNvPr>
          <p:cNvCxnSpPr>
            <a:cxnSpLocks/>
          </p:cNvCxnSpPr>
          <p:nvPr/>
        </p:nvCxnSpPr>
        <p:spPr>
          <a:xfrm flipV="1">
            <a:off x="5248275" y="1728788"/>
            <a:ext cx="0" cy="457200"/>
          </a:xfrm>
          <a:prstGeom prst="straightConnector1">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descr="Arrow linking LSCFT laptop to Encrypted memory stick" title="Arrow">
            <a:extLst>
              <a:ext uri="{FF2B5EF4-FFF2-40B4-BE49-F238E27FC236}">
                <a16:creationId xmlns:a16="http://schemas.microsoft.com/office/drawing/2014/main" id="{58DB153E-266D-4B4C-8595-587388D4A119}"/>
              </a:ext>
            </a:extLst>
          </p:cNvPr>
          <p:cNvCxnSpPr>
            <a:cxnSpLocks/>
          </p:cNvCxnSpPr>
          <p:nvPr/>
        </p:nvCxnSpPr>
        <p:spPr>
          <a:xfrm flipV="1">
            <a:off x="8210547" y="5500688"/>
            <a:ext cx="0" cy="271462"/>
          </a:xfrm>
          <a:prstGeom prst="straightConnector1">
            <a:avLst/>
          </a:prstGeom>
          <a:ln w="25400">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descr="Arrow linking LSCFT laptop to Encrypted memory stick" title="Arrow">
            <a:extLst>
              <a:ext uri="{FF2B5EF4-FFF2-40B4-BE49-F238E27FC236}">
                <a16:creationId xmlns:a16="http://schemas.microsoft.com/office/drawing/2014/main" id="{BCC50A40-C7A1-B248-9248-AB3663916D2E}"/>
              </a:ext>
            </a:extLst>
          </p:cNvPr>
          <p:cNvCxnSpPr>
            <a:cxnSpLocks/>
          </p:cNvCxnSpPr>
          <p:nvPr/>
        </p:nvCxnSpPr>
        <p:spPr>
          <a:xfrm>
            <a:off x="3919536" y="5981700"/>
            <a:ext cx="4286250" cy="0"/>
          </a:xfrm>
          <a:prstGeom prst="straightConnector1">
            <a:avLst/>
          </a:prstGeom>
          <a:ln w="25400">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descr="Arrow linking Encrypted memory stick to H-Drive" title="Arrow">
            <a:extLst>
              <a:ext uri="{FF2B5EF4-FFF2-40B4-BE49-F238E27FC236}">
                <a16:creationId xmlns:a16="http://schemas.microsoft.com/office/drawing/2014/main" id="{74DCEF5B-80A3-B049-9599-2A8B70DCB4AD}"/>
              </a:ext>
            </a:extLst>
          </p:cNvPr>
          <p:cNvCxnSpPr>
            <a:cxnSpLocks/>
          </p:cNvCxnSpPr>
          <p:nvPr/>
        </p:nvCxnSpPr>
        <p:spPr>
          <a:xfrm flipV="1">
            <a:off x="8205786" y="1728788"/>
            <a:ext cx="0" cy="2414587"/>
          </a:xfrm>
          <a:prstGeom prst="straightConnector1">
            <a:avLst/>
          </a:prstGeom>
          <a:ln w="25400">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2" name="TextBox 31" descr="Arrow linking LSCFT Laptop to H drive" title="Arrow">
            <a:extLst>
              <a:ext uri="{FF2B5EF4-FFF2-40B4-BE49-F238E27FC236}">
                <a16:creationId xmlns:a16="http://schemas.microsoft.com/office/drawing/2014/main" id="{39B0C22F-7C69-7F42-B76C-7F00F521D1F3}"/>
              </a:ext>
            </a:extLst>
          </p:cNvPr>
          <p:cNvSpPr txBox="1"/>
          <p:nvPr/>
        </p:nvSpPr>
        <p:spPr>
          <a:xfrm>
            <a:off x="1914528" y="3054132"/>
            <a:ext cx="1107276" cy="646331"/>
          </a:xfrm>
          <a:prstGeom prst="rect">
            <a:avLst/>
          </a:prstGeom>
          <a:noFill/>
        </p:spPr>
        <p:txBody>
          <a:bodyPr wrap="square" rtlCol="0">
            <a:spAutoFit/>
          </a:bodyPr>
          <a:lstStyle/>
          <a:p>
            <a:pPr algn="ctr"/>
            <a:r>
              <a:rPr lang="en-US" b="1" dirty="0">
                <a:solidFill>
                  <a:schemeClr val="accent3">
                    <a:lumMod val="75000"/>
                  </a:schemeClr>
                </a:solidFill>
              </a:rPr>
              <a:t>Via VPN link</a:t>
            </a:r>
          </a:p>
        </p:txBody>
      </p:sp>
      <p:cxnSp>
        <p:nvCxnSpPr>
          <p:cNvPr id="34" name="Straight Arrow Connector 33" descr="Arrow indicating least secure to most secure" title="Arrow">
            <a:extLst>
              <a:ext uri="{FF2B5EF4-FFF2-40B4-BE49-F238E27FC236}">
                <a16:creationId xmlns:a16="http://schemas.microsoft.com/office/drawing/2014/main" id="{19721AA8-2E32-024A-9B09-22006C87F135}"/>
              </a:ext>
            </a:extLst>
          </p:cNvPr>
          <p:cNvCxnSpPr/>
          <p:nvPr/>
        </p:nvCxnSpPr>
        <p:spPr>
          <a:xfrm>
            <a:off x="11158538" y="700088"/>
            <a:ext cx="0" cy="5614987"/>
          </a:xfrm>
          <a:prstGeom prst="straightConnector1">
            <a:avLst/>
          </a:prstGeom>
          <a:ln w="47625">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4FBFD73B-EFEB-6A4F-834F-17A6F908D6DC}"/>
              </a:ext>
            </a:extLst>
          </p:cNvPr>
          <p:cNvSpPr txBox="1"/>
          <p:nvPr/>
        </p:nvSpPr>
        <p:spPr>
          <a:xfrm>
            <a:off x="11229988" y="871538"/>
            <a:ext cx="1114420" cy="646331"/>
          </a:xfrm>
          <a:prstGeom prst="rect">
            <a:avLst/>
          </a:prstGeom>
          <a:noFill/>
        </p:spPr>
        <p:txBody>
          <a:bodyPr wrap="square" rtlCol="0">
            <a:spAutoFit/>
          </a:bodyPr>
          <a:lstStyle/>
          <a:p>
            <a:r>
              <a:rPr lang="en-US" dirty="0"/>
              <a:t>Most secure</a:t>
            </a:r>
          </a:p>
        </p:txBody>
      </p:sp>
      <p:sp>
        <p:nvSpPr>
          <p:cNvPr id="36" name="TextBox 35">
            <a:extLst>
              <a:ext uri="{FF2B5EF4-FFF2-40B4-BE49-F238E27FC236}">
                <a16:creationId xmlns:a16="http://schemas.microsoft.com/office/drawing/2014/main" id="{8A042784-A989-314F-AF44-A5FF6D817469}"/>
              </a:ext>
            </a:extLst>
          </p:cNvPr>
          <p:cNvSpPr txBox="1"/>
          <p:nvPr/>
        </p:nvSpPr>
        <p:spPr>
          <a:xfrm>
            <a:off x="11229988" y="5500688"/>
            <a:ext cx="1114420" cy="646331"/>
          </a:xfrm>
          <a:prstGeom prst="rect">
            <a:avLst/>
          </a:prstGeom>
          <a:noFill/>
        </p:spPr>
        <p:txBody>
          <a:bodyPr wrap="square" rtlCol="0">
            <a:spAutoFit/>
          </a:bodyPr>
          <a:lstStyle/>
          <a:p>
            <a:r>
              <a:rPr lang="en-US" dirty="0"/>
              <a:t>Least secure</a:t>
            </a:r>
          </a:p>
        </p:txBody>
      </p:sp>
    </p:spTree>
    <p:extLst>
      <p:ext uri="{BB962C8B-B14F-4D97-AF65-F5344CB8AC3E}">
        <p14:creationId xmlns:p14="http://schemas.microsoft.com/office/powerpoint/2010/main" val="15150994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Further information</a:t>
            </a:r>
          </a:p>
        </p:txBody>
      </p:sp>
      <p:sp>
        <p:nvSpPr>
          <p:cNvPr id="3" name="Content Placeholder 2"/>
          <p:cNvSpPr>
            <a:spLocks noGrp="1"/>
          </p:cNvSpPr>
          <p:nvPr>
            <p:ph idx="1"/>
          </p:nvPr>
        </p:nvSpPr>
        <p:spPr/>
        <p:txBody>
          <a:bodyPr>
            <a:noAutofit/>
          </a:bodyPr>
          <a:lstStyle/>
          <a:p>
            <a:r>
              <a:rPr lang="en-GB" sz="2400" dirty="0"/>
              <a:t>In the Spring we will offer a lunchtime seminar to answer any questions/queries about the PALS</a:t>
            </a:r>
          </a:p>
          <a:p>
            <a:endParaRPr lang="en-GB" sz="2400" dirty="0"/>
          </a:p>
          <a:p>
            <a:r>
              <a:rPr lang="en-GB" sz="2400" dirty="0"/>
              <a:t>Prior to the seminar we will contact you and ask you to use your study time to view a mock Clinical Recording Video, read an example written component and have a go at ‘marking’ it using the marking criteria</a:t>
            </a:r>
          </a:p>
          <a:p>
            <a:endParaRPr lang="en-GB" sz="2400" dirty="0"/>
          </a:p>
          <a:p>
            <a:r>
              <a:rPr lang="en-GB" sz="2400" dirty="0"/>
              <a:t>This will allow you insight into the process and what is expected and help contribute to your decision making about which recording to use for PALS #1 </a:t>
            </a:r>
          </a:p>
          <a:p>
            <a:r>
              <a:rPr lang="en-GB" sz="2400" dirty="0"/>
              <a:t>In the meantime, we encourage you to familiarise yourself with the guidance available on the PALS handbook webpage</a:t>
            </a:r>
          </a:p>
        </p:txBody>
      </p:sp>
    </p:spTree>
    <p:extLst>
      <p:ext uri="{BB962C8B-B14F-4D97-AF65-F5344CB8AC3E}">
        <p14:creationId xmlns:p14="http://schemas.microsoft.com/office/powerpoint/2010/main" val="35514828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What do I do next?</a:t>
            </a:r>
          </a:p>
        </p:txBody>
      </p:sp>
      <p:sp>
        <p:nvSpPr>
          <p:cNvPr id="3" name="Content Placeholder 2"/>
          <p:cNvSpPr>
            <a:spLocks noGrp="1"/>
          </p:cNvSpPr>
          <p:nvPr>
            <p:ph idx="1"/>
          </p:nvPr>
        </p:nvSpPr>
        <p:spPr/>
        <p:txBody>
          <a:bodyPr>
            <a:normAutofit/>
          </a:bodyPr>
          <a:lstStyle/>
          <a:p>
            <a:r>
              <a:rPr lang="en-GB" sz="2400" dirty="0"/>
              <a:t>As part of your initial conversations with your placement supervisor, discuss the PALS and the requirements – don’t expect supervisors to be familiar with it!</a:t>
            </a:r>
          </a:p>
          <a:p>
            <a:r>
              <a:rPr lang="en-GB" sz="2400" dirty="0"/>
              <a:t>Discuss recording in the context of your placement, and identify any process/governance issues that may arise. </a:t>
            </a:r>
          </a:p>
          <a:p>
            <a:r>
              <a:rPr lang="en-GB" sz="2400" dirty="0"/>
              <a:t>Start thinking about what you can record – best  to start early!</a:t>
            </a:r>
          </a:p>
        </p:txBody>
      </p:sp>
    </p:spTree>
    <p:extLst>
      <p:ext uri="{BB962C8B-B14F-4D97-AF65-F5344CB8AC3E}">
        <p14:creationId xmlns:p14="http://schemas.microsoft.com/office/powerpoint/2010/main" val="39268000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 y="1123837"/>
            <a:ext cx="2942493" cy="4601183"/>
          </a:xfrm>
        </p:spPr>
        <p:txBody>
          <a:bodyPr/>
          <a:lstStyle/>
          <a:p>
            <a:r>
              <a:rPr lang="en-GB" dirty="0"/>
              <a:t>Any questions…..?</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904861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the PALS is marked</a:t>
            </a:r>
          </a:p>
        </p:txBody>
      </p:sp>
      <p:sp>
        <p:nvSpPr>
          <p:cNvPr id="3" name="Content Placeholder 2"/>
          <p:cNvSpPr>
            <a:spLocks noGrp="1"/>
          </p:cNvSpPr>
          <p:nvPr>
            <p:ph idx="1"/>
          </p:nvPr>
        </p:nvSpPr>
        <p:spPr/>
        <p:txBody>
          <a:bodyPr>
            <a:normAutofit fontScale="85000" lnSpcReduction="20000"/>
          </a:bodyPr>
          <a:lstStyle/>
          <a:p>
            <a:r>
              <a:rPr lang="en-GB" sz="3200" dirty="0"/>
              <a:t>Your markers will watch the 30 minute recording alongside the written report </a:t>
            </a:r>
          </a:p>
          <a:p>
            <a:endParaRPr lang="en-GB" sz="3200" dirty="0"/>
          </a:p>
          <a:p>
            <a:r>
              <a:rPr lang="en-GB" sz="3200" dirty="0"/>
              <a:t>Evidence under each domain is gathered, with a PASS/FAIL rating applied to each; then, an overall PASS/FAIL grade for the assignment is provided</a:t>
            </a:r>
          </a:p>
          <a:p>
            <a:r>
              <a:rPr lang="en-GB" sz="3200" dirty="0"/>
              <a:t>PALS1/2 can fail one domain; PALS3 must pass all domains</a:t>
            </a:r>
          </a:p>
          <a:p>
            <a:r>
              <a:rPr lang="en-GB" sz="3200" dirty="0"/>
              <a:t>If a FAIL is recommended following External Examiner moderation the assignment will need to resubmitted</a:t>
            </a:r>
          </a:p>
          <a:p>
            <a:r>
              <a:rPr lang="en-GB" sz="3200" dirty="0"/>
              <a:t>The trainee feedback form that markers use is available on the PALS handbook webpage</a:t>
            </a:r>
          </a:p>
        </p:txBody>
      </p:sp>
    </p:spTree>
    <p:extLst>
      <p:ext uri="{BB962C8B-B14F-4D97-AF65-F5344CB8AC3E}">
        <p14:creationId xmlns:p14="http://schemas.microsoft.com/office/powerpoint/2010/main" val="1600874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Clinical Recording  </a:t>
            </a:r>
          </a:p>
        </p:txBody>
      </p:sp>
      <p:sp>
        <p:nvSpPr>
          <p:cNvPr id="3" name="Content Placeholder 2"/>
          <p:cNvSpPr>
            <a:spLocks noGrp="1"/>
          </p:cNvSpPr>
          <p:nvPr>
            <p:ph idx="1"/>
          </p:nvPr>
        </p:nvSpPr>
        <p:spPr/>
        <p:txBody>
          <a:bodyPr>
            <a:noAutofit/>
          </a:bodyPr>
          <a:lstStyle/>
          <a:p>
            <a:r>
              <a:rPr lang="en-GB" sz="2200" dirty="0"/>
              <a:t>We encourage trainees and supervisors to see recording clinical sessions as a normal part of training and development</a:t>
            </a:r>
          </a:p>
          <a:p>
            <a:endParaRPr lang="en-GB" sz="2200" dirty="0"/>
          </a:p>
          <a:p>
            <a:r>
              <a:rPr lang="en-GB" sz="2200" dirty="0"/>
              <a:t>Benefits to recording as much as possible are:</a:t>
            </a:r>
          </a:p>
          <a:p>
            <a:pPr lvl="1"/>
            <a:r>
              <a:rPr lang="en-GB" sz="2200" dirty="0"/>
              <a:t>Lots of choice for submission</a:t>
            </a:r>
          </a:p>
          <a:p>
            <a:pPr lvl="1"/>
            <a:r>
              <a:rPr lang="en-GB" sz="2200" dirty="0"/>
              <a:t>‘live’ feedback from supervisors if watching in supervision</a:t>
            </a:r>
          </a:p>
          <a:p>
            <a:pPr lvl="1"/>
            <a:r>
              <a:rPr lang="en-GB" sz="2200" dirty="0"/>
              <a:t>Supervisors can directly observe your work (which they have to do as part of their supervising of you) without sitting in a session</a:t>
            </a:r>
          </a:p>
          <a:p>
            <a:pPr lvl="1"/>
            <a:endParaRPr lang="en-GB" sz="2200" dirty="0"/>
          </a:p>
          <a:p>
            <a:r>
              <a:rPr lang="en-GB" sz="2200" dirty="0"/>
              <a:t>It is </a:t>
            </a:r>
            <a:r>
              <a:rPr lang="en-GB" sz="2200" b="1" dirty="0"/>
              <a:t>your responsibility </a:t>
            </a:r>
            <a:r>
              <a:rPr lang="en-GB" sz="2200" dirty="0"/>
              <a:t>to discuss the recording of sessions with your supervisor at the start of the placement to identify any challenges/barriers specific to the placement (more on this later…)</a:t>
            </a:r>
          </a:p>
        </p:txBody>
      </p:sp>
    </p:spTree>
    <p:extLst>
      <p:ext uri="{BB962C8B-B14F-4D97-AF65-F5344CB8AC3E}">
        <p14:creationId xmlns:p14="http://schemas.microsoft.com/office/powerpoint/2010/main" val="1656394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“…but I don’t like to ask ….”</a:t>
            </a:r>
          </a:p>
        </p:txBody>
      </p:sp>
      <p:sp>
        <p:nvSpPr>
          <p:cNvPr id="3" name="Content Placeholder 2"/>
          <p:cNvSpPr>
            <a:spLocks noGrp="1"/>
          </p:cNvSpPr>
          <p:nvPr>
            <p:ph idx="1"/>
          </p:nvPr>
        </p:nvSpPr>
        <p:spPr/>
        <p:txBody>
          <a:bodyPr>
            <a:normAutofit/>
          </a:bodyPr>
          <a:lstStyle/>
          <a:p>
            <a:r>
              <a:rPr lang="en-GB" sz="3200" dirty="0"/>
              <a:t>We expect you to record clinical sessions – this is an important part of your training</a:t>
            </a:r>
          </a:p>
          <a:p>
            <a:endParaRPr lang="en-GB" sz="3200" dirty="0"/>
          </a:p>
          <a:p>
            <a:r>
              <a:rPr lang="en-GB" sz="3200" dirty="0"/>
              <a:t>We are aware that it can feel daunting but this is something which needs to be addressed as you will need to observed at all stages of your career</a:t>
            </a:r>
          </a:p>
          <a:p>
            <a:endParaRPr lang="en-GB" sz="3200" dirty="0"/>
          </a:p>
        </p:txBody>
      </p:sp>
    </p:spTree>
    <p:extLst>
      <p:ext uri="{BB962C8B-B14F-4D97-AF65-F5344CB8AC3E}">
        <p14:creationId xmlns:p14="http://schemas.microsoft.com/office/powerpoint/2010/main" val="1994604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Trainee top tips - recording</a:t>
            </a:r>
          </a:p>
        </p:txBody>
      </p:sp>
      <p:sp>
        <p:nvSpPr>
          <p:cNvPr id="3" name="Content Placeholder 2"/>
          <p:cNvSpPr>
            <a:spLocks noGrp="1"/>
          </p:cNvSpPr>
          <p:nvPr>
            <p:ph idx="1"/>
          </p:nvPr>
        </p:nvSpPr>
        <p:spPr>
          <a:xfrm>
            <a:off x="3869268" y="300039"/>
            <a:ext cx="7315200" cy="6089038"/>
          </a:xfrm>
        </p:spPr>
        <p:txBody>
          <a:bodyPr>
            <a:normAutofit fontScale="55000" lnSpcReduction="20000"/>
          </a:bodyPr>
          <a:lstStyle/>
          <a:p>
            <a:pPr lvl="1"/>
            <a:r>
              <a:rPr lang="en-GB" sz="4400" b="1" dirty="0"/>
              <a:t>Be careful of where you put the camera and what it is picking up (e.g. at a window in a door picking up people passing. It’s less intrusive to set the camera up before the person comes into the room (check the chair is in shot!). </a:t>
            </a:r>
          </a:p>
          <a:p>
            <a:pPr lvl="1"/>
            <a:r>
              <a:rPr lang="en-GB" sz="4400" dirty="0"/>
              <a:t>Give parents/clients the information as soon as you can (ideally in first few sessions) and give them some time to read it - perhaps coming back to it in the next session and inviting questions.  Be clear about the purpose of the recordings and their rights but try to balance this against promoting the benefits for both you and them – normalise it!</a:t>
            </a:r>
          </a:p>
          <a:p>
            <a:pPr lvl="1"/>
            <a:r>
              <a:rPr lang="en-GB" sz="4400" b="1" dirty="0"/>
              <a:t>Watch some sessions as soon as you can.  The therapist in the video still doesn’t fully feel like me but I’m used to seeing that person now without a complete cringe-fest </a:t>
            </a:r>
          </a:p>
          <a:p>
            <a:pPr lvl="1"/>
            <a:r>
              <a:rPr lang="en-GB" sz="4400" dirty="0"/>
              <a:t>Try not to let it get in the way of the session (your, and their, awareness of the camera)</a:t>
            </a:r>
          </a:p>
          <a:p>
            <a:pPr lvl="1"/>
            <a:r>
              <a:rPr lang="en-GB" sz="4400" dirty="0"/>
              <a:t> </a:t>
            </a:r>
            <a:r>
              <a:rPr lang="en-GB" sz="4400" b="1" dirty="0"/>
              <a:t>Practice transferring and storing videos early so that any problems can problems can be addressed</a:t>
            </a:r>
          </a:p>
        </p:txBody>
      </p:sp>
    </p:spTree>
    <p:extLst>
      <p:ext uri="{BB962C8B-B14F-4D97-AF65-F5344CB8AC3E}">
        <p14:creationId xmlns:p14="http://schemas.microsoft.com/office/powerpoint/2010/main" val="884740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Trainee top tips</a:t>
            </a:r>
          </a:p>
        </p:txBody>
      </p:sp>
      <p:sp>
        <p:nvSpPr>
          <p:cNvPr id="3" name="Content Placeholder 2"/>
          <p:cNvSpPr>
            <a:spLocks noGrp="1"/>
          </p:cNvSpPr>
          <p:nvPr>
            <p:ph idx="1"/>
          </p:nvPr>
        </p:nvSpPr>
        <p:spPr>
          <a:xfrm>
            <a:off x="3563815" y="864108"/>
            <a:ext cx="7620653" cy="5120640"/>
          </a:xfrm>
        </p:spPr>
        <p:txBody>
          <a:bodyPr>
            <a:noAutofit/>
          </a:bodyPr>
          <a:lstStyle/>
          <a:p>
            <a:pPr lvl="1"/>
            <a:r>
              <a:rPr lang="en-GB" sz="2000" b="1" dirty="0"/>
              <a:t>Watch the videos with a spirit of self-compassion </a:t>
            </a:r>
            <a:r>
              <a:rPr lang="en-GB" sz="2000" b="1" dirty="0">
                <a:sym typeface="Wingdings"/>
              </a:rPr>
              <a:t> and look for the right things.  I’ve learned that it isn’t just about adhering to the model or delivering a technique well - e.g. importance of showing warmth, being containing and allowing silences</a:t>
            </a:r>
          </a:p>
          <a:p>
            <a:pPr lvl="1"/>
            <a:r>
              <a:rPr lang="en-GB" sz="2000" dirty="0">
                <a:sym typeface="Wingdings"/>
              </a:rPr>
              <a:t>Can’t say enough good things about the value of showing video in supervision </a:t>
            </a:r>
            <a:r>
              <a:rPr lang="mr-IN" sz="2000" dirty="0">
                <a:sym typeface="Wingdings"/>
              </a:rPr>
              <a:t>–</a:t>
            </a:r>
            <a:r>
              <a:rPr lang="en-GB" sz="2000" dirty="0">
                <a:sym typeface="Wingdings"/>
              </a:rPr>
              <a:t> accelerated my learning.  Using video in supervision can be most useful when you select, for example, 10-15 minutes to show with a specific question or aim in mind.</a:t>
            </a:r>
          </a:p>
          <a:p>
            <a:pPr lvl="1"/>
            <a:r>
              <a:rPr lang="en-GB" sz="2000" b="1" dirty="0">
                <a:sym typeface="Wingdings"/>
              </a:rPr>
              <a:t>Through using video in supervision I learned: some of my own strengths and areas for development that perhaps would not have occurred to me and which can related to both general therapeutic skills and to the model I was working with.  </a:t>
            </a:r>
          </a:p>
          <a:p>
            <a:pPr lvl="1"/>
            <a:r>
              <a:rPr lang="en-GB" sz="2000" dirty="0">
                <a:sym typeface="Wingdings"/>
              </a:rPr>
              <a:t>Supervisors can provide insightful feedback about clients.  Experience in the job, and in specific models, might mean that your supervisor can offer interpretations about a client’s response or behaviour in session (e.g. trauma / psychodynamic / appearing to start to say something important etc.) that you might have missed otherwise.</a:t>
            </a:r>
          </a:p>
          <a:p>
            <a:pPr lvl="1"/>
            <a:r>
              <a:rPr lang="en-GB" sz="2000" b="1" dirty="0"/>
              <a:t>Acknowledge any doubts and misgivings and start anyway!</a:t>
            </a:r>
            <a:r>
              <a:rPr lang="en-GB" sz="2000" b="1" dirty="0">
                <a:sym typeface="Wingdings"/>
              </a:rPr>
              <a:t> </a:t>
            </a:r>
            <a:endParaRPr lang="en-GB" sz="2000" b="1" dirty="0"/>
          </a:p>
        </p:txBody>
      </p:sp>
    </p:spTree>
    <p:extLst>
      <p:ext uri="{BB962C8B-B14F-4D97-AF65-F5344CB8AC3E}">
        <p14:creationId xmlns:p14="http://schemas.microsoft.com/office/powerpoint/2010/main" val="3145832915"/>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10</TotalTime>
  <Words>3640</Words>
  <Application>Microsoft Macintosh PowerPoint</Application>
  <PresentationFormat>Widescreen</PresentationFormat>
  <Paragraphs>265</Paragraphs>
  <Slides>43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Calibri</vt:lpstr>
      <vt:lpstr>Corbel</vt:lpstr>
      <vt:lpstr>Wingdings 2</vt:lpstr>
      <vt:lpstr>Frame</vt:lpstr>
      <vt:lpstr>PALS</vt:lpstr>
      <vt:lpstr>Session Structure</vt:lpstr>
      <vt:lpstr>What is it?</vt:lpstr>
      <vt:lpstr>Domains being actively assessed</vt:lpstr>
      <vt:lpstr>How the PALS is marked</vt:lpstr>
      <vt:lpstr>The Clinical Recording  </vt:lpstr>
      <vt:lpstr>“…but I don’t like to ask ….”</vt:lpstr>
      <vt:lpstr>Trainee top tips - recording</vt:lpstr>
      <vt:lpstr>Trainee top tips</vt:lpstr>
      <vt:lpstr>Choosing a clinical recording</vt:lpstr>
      <vt:lpstr>Choosing a clinical recording 2</vt:lpstr>
      <vt:lpstr>Choosing a recording </vt:lpstr>
      <vt:lpstr>How do I record sessions?</vt:lpstr>
      <vt:lpstr>How do I record sessions?</vt:lpstr>
      <vt:lpstr>How do I record remote sessions?</vt:lpstr>
      <vt:lpstr>The written component</vt:lpstr>
      <vt:lpstr>Section 1 – Outline of work undertaken</vt:lpstr>
      <vt:lpstr>Section 1 – Outline of work undertaken 2</vt:lpstr>
      <vt:lpstr>Section 2 – Transcription and Commentary</vt:lpstr>
      <vt:lpstr>PowerPoint Presentation</vt:lpstr>
      <vt:lpstr>Section 2 – Transcription and Commentary 2</vt:lpstr>
      <vt:lpstr>PowerPoint Presentation</vt:lpstr>
      <vt:lpstr>Section 2 – Transcription and Commentary 3</vt:lpstr>
      <vt:lpstr>Section 3 – Critical Appraisal</vt:lpstr>
      <vt:lpstr>Section 3 – Critical Appraisal 2</vt:lpstr>
      <vt:lpstr>Section 3 – Critical Appraisal 3</vt:lpstr>
      <vt:lpstr>Section 3 – Critical Appraisal 4</vt:lpstr>
      <vt:lpstr>Submissions process</vt:lpstr>
      <vt:lpstr>Draft reading</vt:lpstr>
      <vt:lpstr>Beginning placement</vt:lpstr>
      <vt:lpstr>Your responsibilities - Consent</vt:lpstr>
      <vt:lpstr>Your responsibilities – Consent 2</vt:lpstr>
      <vt:lpstr>Your responsibilities – Consent 3</vt:lpstr>
      <vt:lpstr>Your responsibilities – Consent 4</vt:lpstr>
      <vt:lpstr>Your responsibilities – Consent 5</vt:lpstr>
      <vt:lpstr>Identifying Information</vt:lpstr>
      <vt:lpstr>Your responsibilities – safe and secure management of recorded material</vt:lpstr>
      <vt:lpstr>Your responsibilities – safe and secure management of recorded material 2</vt:lpstr>
      <vt:lpstr>Your responsibilities – safe and secure management of recorded material 3</vt:lpstr>
      <vt:lpstr>PowerPoint Presentation</vt:lpstr>
      <vt:lpstr>Further information</vt:lpstr>
      <vt:lpstr> What do I do next?</vt:lpstr>
      <vt:lpstr>Any questions…..?</vt:lpstr>
    </vt:vector>
  </TitlesOfParts>
  <Company>Lancaster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PALS</dc:title>
  <dc:creator>Munks, Emma</dc:creator>
  <cp:lastModifiedBy>Curvis, Will</cp:lastModifiedBy>
  <cp:revision>75</cp:revision>
  <cp:lastPrinted>2018-10-04T12:57:01Z</cp:lastPrinted>
  <dcterms:created xsi:type="dcterms:W3CDTF">2018-09-26T14:41:40Z</dcterms:created>
  <dcterms:modified xsi:type="dcterms:W3CDTF">2022-01-11T14:22:58Z</dcterms:modified>
</cp:coreProperties>
</file>